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160" r:id="rId2"/>
    <p:sldId id="256" r:id="rId3"/>
    <p:sldId id="2161" r:id="rId4"/>
    <p:sldId id="974" r:id="rId5"/>
    <p:sldId id="260" r:id="rId6"/>
    <p:sldId id="259" r:id="rId7"/>
    <p:sldId id="975" r:id="rId8"/>
    <p:sldId id="2150" r:id="rId9"/>
    <p:sldId id="262" r:id="rId10"/>
    <p:sldId id="2151" r:id="rId11"/>
    <p:sldId id="268" r:id="rId12"/>
    <p:sldId id="269" r:id="rId13"/>
    <p:sldId id="2153" r:id="rId14"/>
    <p:sldId id="2154" r:id="rId15"/>
    <p:sldId id="272" r:id="rId16"/>
    <p:sldId id="2155" r:id="rId17"/>
    <p:sldId id="276" r:id="rId18"/>
    <p:sldId id="273" r:id="rId19"/>
    <p:sldId id="2156" r:id="rId20"/>
    <p:sldId id="282" r:id="rId21"/>
    <p:sldId id="285" r:id="rId22"/>
    <p:sldId id="215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81"/>
    <p:restoredTop sz="94683"/>
  </p:normalViewPr>
  <p:slideViewPr>
    <p:cSldViewPr snapToGrid="0" snapToObjects="1">
      <p:cViewPr varScale="1">
        <p:scale>
          <a:sx n="72" d="100"/>
          <a:sy n="72" d="100"/>
        </p:scale>
        <p:origin x="224" y="4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EE351-520A-FB4B-AC67-02264D84AFFF}" type="datetimeFigureOut">
              <a:rPr lang="en-CN" smtClean="0"/>
              <a:t>2026/9/16</a:t>
            </a:fld>
            <a:endParaRPr lang="en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06BE0-1414-4C48-A1B9-52B5A527A1EB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022792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2EF58-85B8-4203-BE98-BE93EA312D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91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52EF58-85B8-4203-BE98-BE93EA312D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24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9ECD1-4ADF-6240-49CF-B005E6C8E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09FA734-8392-FF15-8754-88CE12F0E9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163DC01-C716-E4D2-3FDE-603024BD6F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CE2D17-6B23-9A3E-EC59-5EE1B1CCE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24CCCC-DBD1-49E5-B65A-DA3557425AF3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826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CF752-93E7-0731-F7F6-CBA6D920D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41747-64B7-D6AC-AFD2-9C3726ACAA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C4026C-B8B5-330F-BEC3-B6919EC6C4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F1165-1F2A-E670-7169-EA8B0021B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31092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059F4-5363-423A-B54D-6558D149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8AE16F-E10F-9672-294F-4B26048B6C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C07031-6949-7108-1009-3E67D6516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6F6309-0EF1-66CF-8805-B7002F17F8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42790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0B236-D354-8398-82FB-84A471BD0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5EFBDF-B127-E53B-E13D-C8D9507774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40E526-49F7-3234-14F4-553D72D61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2410A-5D38-68DC-FCE6-B17860287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57909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214BB-46BD-60F8-0A8A-587525892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6D43C9-B085-551E-F996-89C8CC8D10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FA64AF-D966-A585-9597-4E8C1F8EC9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B8F84-D44C-901F-BA2D-C7C3D2A785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81174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06BE0-1414-4C48-A1B9-52B5A527A1EB}" type="slidenum">
              <a:rPr lang="en-CN" smtClean="0"/>
              <a:t>22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76996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*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BASIC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2" y="1877795"/>
            <a:ext cx="11163868" cy="44227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add 1st-level bullet. Click an icon below to add table, graph or other imagery.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2" y="1346549"/>
            <a:ext cx="11163868" cy="499715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667" b="1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>
          <a:xfrm>
            <a:off x="2641600" y="6462421"/>
            <a:ext cx="609600" cy="182880"/>
          </a:xfrm>
        </p:spPr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6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gif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CFF"/>
          </a:solidFill>
          <a:ln>
            <a:solidFill>
              <a:srgbClr val="F8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77CED"/>
          </a:solidFill>
          <a:ln>
            <a:solidFill>
              <a:srgbClr val="277C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973568" y="0"/>
            <a:ext cx="4215384" cy="6858000"/>
          </a:xfrm>
          <a:prstGeom prst="rect">
            <a:avLst/>
          </a:prstGeom>
          <a:solidFill>
            <a:srgbClr val="EBF6FD"/>
          </a:solidFill>
          <a:ln>
            <a:solidFill>
              <a:srgbClr val="EBF6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512064"/>
            <a:ext cx="1280160" cy="256032"/>
          </a:xfrm>
          <a:prstGeom prst="roundRect">
            <a:avLst>
              <a:gd name="adj" fmla="val 8000"/>
            </a:avLst>
          </a:prstGeom>
          <a:solidFill>
            <a:srgbClr val="277CED"/>
          </a:solidFill>
          <a:ln>
            <a:solidFill>
              <a:srgbClr val="277C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564220"/>
            <a:ext cx="1133856" cy="16459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PingFang SC"/>
              </a:rPr>
              <a:t>AI AGENT × MATERIALS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078992"/>
            <a:ext cx="6583680" cy="310896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77CED"/>
                </a:solidFill>
                <a:latin typeface="PingFang SC"/>
              </a:rPr>
              <a:t>常州 AI 开发者社区 · AI Agent 应用开发交流站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664208"/>
            <a:ext cx="6309360" cy="71323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>
                <a:solidFill>
                  <a:srgbClr val="0F375B"/>
                </a:solidFill>
                <a:latin typeface="PingFang SC"/>
              </a:rPr>
              <a:t>干将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395728"/>
            <a:ext cx="6400800" cy="11887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42536"/>
                </a:solidFill>
                <a:latin typeface="PingFang SC"/>
              </a:rPr>
              <a:t>面向 XRD 的自进化
科学智能体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4247388"/>
            <a:ext cx="6263640" cy="32004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566B79"/>
                </a:solidFill>
                <a:latin typeface="PingFang SC"/>
              </a:rPr>
              <a:t>让材料表征从“看谱”走向可验证、可追溯的科学推理</a:t>
            </a:r>
            <a:r>
              <a:rPr sz="1600" b="0" dirty="0">
                <a:solidFill>
                  <a:srgbClr val="566B79"/>
                </a:solidFill>
                <a:latin typeface="PingFang SC"/>
              </a:rPr>
              <a:t>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4944" y="4681728"/>
            <a:ext cx="6355080" cy="9144"/>
          </a:xfrm>
          <a:prstGeom prst="rect">
            <a:avLst/>
          </a:prstGeom>
          <a:solidFill>
            <a:srgbClr val="CBE0ED"/>
          </a:solidFill>
          <a:ln>
            <a:solidFill>
              <a:srgbClr val="CB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4944" y="4965192"/>
            <a:ext cx="914400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277CED"/>
                </a:solidFill>
                <a:latin typeface="PingFang SC"/>
              </a:rPr>
              <a:t>报告人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944" y="5230368"/>
            <a:ext cx="1828800" cy="36576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42536"/>
                </a:solidFill>
                <a:latin typeface="PingFang SC"/>
              </a:rPr>
              <a:t>曹斌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4731" y="5285268"/>
            <a:ext cx="4224528" cy="62786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N" sz="1320" dirty="0">
                <a:solidFill>
                  <a:srgbClr val="142536"/>
                </a:solidFill>
                <a:latin typeface="PingFang SC"/>
              </a:rPr>
              <a:t>研究科学家</a:t>
            </a:r>
            <a:r>
              <a:rPr sz="1320" b="0" dirty="0">
                <a:solidFill>
                  <a:srgbClr val="142536"/>
                </a:solidFill>
                <a:latin typeface="PingFang SC"/>
              </a:rPr>
              <a:t>
</a:t>
            </a:r>
            <a:r>
              <a:rPr sz="1320" b="0" dirty="0" err="1">
                <a:solidFill>
                  <a:srgbClr val="142536"/>
                </a:solidFill>
                <a:latin typeface="PingFang SC"/>
              </a:rPr>
              <a:t>华为诺亚方舟实验室伦敦研究中心</a:t>
            </a:r>
            <a:endParaRPr lang="en-US" sz="1320" b="0" dirty="0">
              <a:solidFill>
                <a:srgbClr val="142536"/>
              </a:solidFill>
              <a:latin typeface="PingFang SC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N" sz="1320" dirty="0">
                <a:solidFill>
                  <a:srgbClr val="142536"/>
                </a:solidFill>
                <a:latin typeface="PingFang SC"/>
              </a:rPr>
              <a:t>香港科技大学</a:t>
            </a:r>
            <a:r>
              <a:rPr lang="zh-CN" altLang="en-US" sz="1320" dirty="0">
                <a:solidFill>
                  <a:srgbClr val="142536"/>
                </a:solidFill>
                <a:latin typeface="PingFang SC"/>
              </a:rPr>
              <a:t>（</a:t>
            </a:r>
            <a:r>
              <a:rPr lang="en-CN" sz="1320" dirty="0">
                <a:solidFill>
                  <a:srgbClr val="142536"/>
                </a:solidFill>
                <a:latin typeface="PingFang SC"/>
              </a:rPr>
              <a:t>广州</a:t>
            </a:r>
            <a:r>
              <a:rPr lang="zh-CN" altLang="en-US" sz="1320" dirty="0">
                <a:solidFill>
                  <a:srgbClr val="142536"/>
                </a:solidFill>
                <a:latin typeface="PingFang SC"/>
              </a:rPr>
              <a:t>）</a:t>
            </a:r>
            <a:endParaRPr sz="1320" b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522208" y="1051560"/>
            <a:ext cx="2468880" cy="374903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CB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648" y="1211579"/>
            <a:ext cx="2286000" cy="3429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02168" y="4983480"/>
            <a:ext cx="3108960" cy="23774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42536"/>
                </a:solidFill>
                <a:latin typeface="PingFang SC"/>
              </a:rPr>
              <a:t>曹斌  |  AI for Materials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33588" y="5349240"/>
            <a:ext cx="3246120" cy="34163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50" b="0" dirty="0" err="1">
                <a:solidFill>
                  <a:srgbClr val="566B79"/>
                </a:solidFill>
                <a:latin typeface="PingFang SC"/>
              </a:rPr>
              <a:t>材料发现</a:t>
            </a:r>
            <a:r>
              <a:rPr sz="1050" b="0" dirty="0">
                <a:solidFill>
                  <a:srgbClr val="566B79"/>
                </a:solidFill>
                <a:latin typeface="PingFang SC"/>
              </a:rPr>
              <a:t> · </a:t>
            </a:r>
            <a:r>
              <a:rPr sz="1050" b="0" dirty="0" err="1">
                <a:solidFill>
                  <a:srgbClr val="566B79"/>
                </a:solidFill>
                <a:latin typeface="PingFang SC"/>
              </a:rPr>
              <a:t>智能表征</a:t>
            </a:r>
            <a:r>
              <a:rPr sz="1050" b="0" dirty="0">
                <a:solidFill>
                  <a:srgbClr val="566B79"/>
                </a:solidFill>
                <a:latin typeface="PingFang SC"/>
              </a:rPr>
              <a:t> · </a:t>
            </a:r>
            <a:r>
              <a:rPr sz="1050" b="0" dirty="0" err="1">
                <a:solidFill>
                  <a:srgbClr val="566B79"/>
                </a:solidFill>
                <a:latin typeface="PingFang SC"/>
              </a:rPr>
              <a:t>科学智能体</a:t>
            </a:r>
            <a:endParaRPr lang="en-US" sz="1050" b="0" dirty="0">
              <a:solidFill>
                <a:srgbClr val="566B79"/>
              </a:solidFill>
              <a:latin typeface="PingFang SC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50" i="1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"/>
              </a:rPr>
              <a:t>https://bin-</a:t>
            </a:r>
            <a:r>
              <a:rPr lang="en-US" sz="105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ingFang SC"/>
              </a:rPr>
              <a:t>cao.github.io</a:t>
            </a:r>
            <a:r>
              <a:rPr lang="en-US" sz="1050" i="1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"/>
              </a:rPr>
              <a:t>/</a:t>
            </a:r>
            <a:endParaRPr sz="1050" b="0" i="1" dirty="0">
              <a:solidFill>
                <a:schemeClr val="tx2">
                  <a:lumMod val="60000"/>
                  <a:lumOff val="40000"/>
                </a:schemeClr>
              </a:solidFill>
              <a:latin typeface="PingFang SC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anjiang-scientific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" y="1033272"/>
            <a:ext cx="10607040" cy="463246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47472"/>
            <a:ext cx="2011680" cy="2062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2F80ED"/>
                </a:solidFill>
                <a:latin typeface="PingFang SC"/>
              </a:rPr>
              <a:t>GanJiang</a:t>
            </a:r>
            <a:r>
              <a:rPr sz="1000" b="1" dirty="0">
                <a:solidFill>
                  <a:srgbClr val="2F80ED"/>
                </a:solidFill>
                <a:latin typeface="PingFang SC"/>
              </a:rPr>
              <a:t>  |  </a:t>
            </a:r>
            <a:r>
              <a:rPr sz="1000" b="1" dirty="0" err="1">
                <a:solidFill>
                  <a:srgbClr val="2F80ED"/>
                </a:solidFill>
                <a:latin typeface="PingFang SC"/>
              </a:rPr>
              <a:t>干将</a:t>
            </a:r>
            <a:endParaRPr sz="1100" b="1" dirty="0">
              <a:solidFill>
                <a:srgbClr val="2F80ED"/>
              </a:solidFill>
              <a:latin typeface="PingFang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5943600" cy="502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dirty="0" err="1">
                <a:solidFill>
                  <a:srgbClr val="142536"/>
                </a:solidFill>
                <a:latin typeface="PingFang SC"/>
              </a:rPr>
              <a:t>干将：面向</a:t>
            </a:r>
            <a:r>
              <a:rPr sz="2700" b="1" dirty="0">
                <a:solidFill>
                  <a:srgbClr val="142536"/>
                </a:solidFill>
                <a:latin typeface="PingFang SC"/>
              </a:rPr>
              <a:t> XRD </a:t>
            </a:r>
            <a:r>
              <a:rPr sz="2700" b="1" dirty="0" err="1">
                <a:solidFill>
                  <a:srgbClr val="142536"/>
                </a:solidFill>
                <a:latin typeface="PingFang SC"/>
              </a:rPr>
              <a:t>的自进化科学智能体</a:t>
            </a:r>
            <a:endParaRPr sz="2700" b="1" dirty="0">
              <a:solidFill>
                <a:srgbClr val="0B1F33"/>
              </a:solidFill>
              <a:latin typeface="PingFang SC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09559" y="502920"/>
            <a:ext cx="3611880" cy="530352"/>
          </a:xfrm>
          <a:prstGeom prst="roundRect">
            <a:avLst>
              <a:gd name="adj" fmla="val 12000"/>
            </a:avLst>
          </a:prstGeom>
          <a:solidFill>
            <a:srgbClr val="FFF4EA"/>
          </a:solidFill>
          <a:ln>
            <a:solidFill>
              <a:srgbClr val="F7D6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6608" y="639938"/>
            <a:ext cx="3611880" cy="3139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1" dirty="0" err="1">
                <a:solidFill>
                  <a:srgbClr val="142536"/>
                </a:solidFill>
                <a:latin typeface="PingFang SC"/>
              </a:rPr>
              <a:t>关键</a:t>
            </a:r>
            <a:r>
              <a:rPr b="1" dirty="0">
                <a:solidFill>
                  <a:srgbClr val="142536"/>
                </a:solidFill>
                <a:latin typeface="PingFang SC"/>
              </a:rPr>
              <a:t> ：</a:t>
            </a:r>
            <a:r>
              <a:rPr b="1" dirty="0" err="1">
                <a:solidFill>
                  <a:srgbClr val="142536"/>
                </a:solidFill>
                <a:latin typeface="PingFang SC"/>
              </a:rPr>
              <a:t>图谱</a:t>
            </a:r>
            <a:r>
              <a:rPr b="1" dirty="0">
                <a:solidFill>
                  <a:srgbClr val="142536"/>
                </a:solidFill>
                <a:latin typeface="PingFang SC"/>
              </a:rPr>
              <a:t> ≠ </a:t>
            </a:r>
            <a:r>
              <a:rPr b="1" dirty="0" err="1">
                <a:solidFill>
                  <a:srgbClr val="142536"/>
                </a:solidFill>
                <a:latin typeface="PingFang SC"/>
              </a:rPr>
              <a:t>可信的结构结论</a:t>
            </a:r>
            <a:endParaRPr sz="1050" b="1" dirty="0">
              <a:solidFill>
                <a:srgbClr val="B85D15"/>
              </a:solidFill>
              <a:latin typeface="PingFang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6656" y="1197864"/>
            <a:ext cx="10607040" cy="2560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N" sz="1400" b="0" dirty="0">
                <a:solidFill>
                  <a:srgbClr val="142536"/>
                </a:solidFill>
                <a:latin typeface="PingFang SC"/>
              </a:rPr>
              <a:t>材料智能化差距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：XRD </a:t>
            </a:r>
            <a:r>
              <a:rPr sz="1400" b="0" dirty="0" err="1">
                <a:solidFill>
                  <a:srgbClr val="142536"/>
                </a:solidFill>
                <a:latin typeface="PingFang SC"/>
              </a:rPr>
              <a:t>图谱到可靠结构结论之间，仍隔着</a:t>
            </a:r>
            <a:r>
              <a:rPr lang="en-CN" sz="1400" b="0" dirty="0">
                <a:solidFill>
                  <a:srgbClr val="142536"/>
                </a:solidFill>
                <a:latin typeface="PingFang SC"/>
              </a:rPr>
              <a:t>一条鸿沟</a:t>
            </a:r>
            <a:r>
              <a:rPr lang="zh-CN" altLang="en-US" sz="1400" b="0" dirty="0">
                <a:solidFill>
                  <a:srgbClr val="142536"/>
                </a:solidFill>
                <a:latin typeface="PingFang SC"/>
              </a:rPr>
              <a:t>：</a:t>
            </a:r>
            <a:r>
              <a:rPr sz="1400" b="0" dirty="0" err="1">
                <a:solidFill>
                  <a:srgbClr val="142536"/>
                </a:solidFill>
                <a:latin typeface="PingFang SC"/>
              </a:rPr>
              <a:t>病态逆问题、强峰重叠与专家经验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5480" y="1508944"/>
            <a:ext cx="1060704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142536"/>
                </a:solidFill>
                <a:latin typeface="PingFang SC"/>
              </a:rPr>
              <a:t>干将把数据驱动识别与物理约束精修连接为可解释、可学习的材料表征闭环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5212080"/>
            <a:ext cx="2377440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9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13232" y="5212080"/>
            <a:ext cx="73152" cy="749808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77824" y="5367528"/>
            <a:ext cx="210312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物理高保真数据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" y="5650992"/>
            <a:ext cx="2121408" cy="1908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142536"/>
                </a:solidFill>
                <a:latin typeface="PingFang SC"/>
              </a:rPr>
              <a:t>结构到图谱</a:t>
            </a:r>
            <a:endParaRPr sz="1000" b="0" dirty="0">
              <a:solidFill>
                <a:srgbClr val="526879"/>
              </a:solidFill>
              <a:latin typeface="PingFang SC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47288" y="5212080"/>
            <a:ext cx="2377440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9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447288" y="5212080"/>
            <a:ext cx="73152" cy="749808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11880" y="5367528"/>
            <a:ext cx="210312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智能晶体识别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1880" y="5650992"/>
            <a:ext cx="2121408" cy="1908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142536"/>
                </a:solidFill>
                <a:latin typeface="PingFang SC"/>
              </a:rPr>
              <a:t>图谱到候选</a:t>
            </a:r>
            <a:endParaRPr sz="1000" b="0" dirty="0">
              <a:solidFill>
                <a:srgbClr val="526879"/>
              </a:solidFill>
              <a:latin typeface="PingFang SC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81344" y="5212080"/>
            <a:ext cx="2377440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9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181344" y="5212080"/>
            <a:ext cx="73152" cy="749808"/>
          </a:xfrm>
          <a:prstGeom prst="rect">
            <a:avLst/>
          </a:prstGeom>
          <a:solidFill>
            <a:srgbClr val="27AE60"/>
          </a:solidFill>
          <a:ln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45936" y="5367528"/>
            <a:ext cx="210312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物理约束精修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5650992"/>
            <a:ext cx="2121408" cy="1908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142536"/>
                </a:solidFill>
                <a:latin typeface="PingFang SC"/>
              </a:rPr>
              <a:t>重叠峰分解</a:t>
            </a:r>
            <a:endParaRPr sz="1000" b="0" dirty="0">
              <a:solidFill>
                <a:srgbClr val="526879"/>
              </a:solidFill>
              <a:latin typeface="PingFang SC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915400" y="5212080"/>
            <a:ext cx="2377440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D9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915400" y="5212080"/>
            <a:ext cx="73152" cy="749808"/>
          </a:xfrm>
          <a:prstGeom prst="rect">
            <a:avLst/>
          </a:prstGeom>
          <a:solidFill>
            <a:srgbClr val="7B61FF"/>
          </a:solidFill>
          <a:ln>
            <a:solidFill>
              <a:srgbClr val="7B6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079992" y="5367528"/>
            <a:ext cx="210312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证据与学习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79992" y="5650992"/>
            <a:ext cx="2121408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可追溯记录与反馈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79" y="6254496"/>
            <a:ext cx="10881360" cy="1908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N" sz="1000" b="1" dirty="0">
                <a:solidFill>
                  <a:srgbClr val="C00000"/>
                </a:solidFill>
                <a:latin typeface="PingFang SC"/>
              </a:rPr>
              <a:t>材料合成出来后，我们看不见原子如何排列，我们要做的，就是智能地从 XRD 图谱中把它“反演”出来</a:t>
            </a:r>
            <a:r>
              <a:rPr lang="zh-CN" altLang="en-US" sz="1000" b="1" dirty="0">
                <a:solidFill>
                  <a:srgbClr val="C00000"/>
                </a:solidFill>
                <a:latin typeface="PingFang SC"/>
              </a:rPr>
              <a:t>。</a:t>
            </a:r>
            <a:endParaRPr sz="1000" b="1" dirty="0">
              <a:solidFill>
                <a:srgbClr val="C00000"/>
              </a:solidFill>
              <a:latin typeface="PingFang SC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7C28399-39FD-2046-48E8-425C579E2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382" y="3902360"/>
            <a:ext cx="1075938" cy="107593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DA734A4-1B5B-D1A8-01D8-F102F87C5EF0}"/>
              </a:ext>
            </a:extLst>
          </p:cNvPr>
          <p:cNvSpPr txBox="1"/>
          <p:nvPr/>
        </p:nvSpPr>
        <p:spPr>
          <a:xfrm>
            <a:off x="9779482" y="4670413"/>
            <a:ext cx="2011680" cy="2062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142536"/>
                </a:solidFill>
                <a:latin typeface="PingFang SC"/>
              </a:rPr>
              <a:t>GanJiang</a:t>
            </a:r>
            <a:r>
              <a:rPr sz="1600" b="1" dirty="0">
                <a:solidFill>
                  <a:srgbClr val="142536"/>
                </a:solidFill>
                <a:latin typeface="PingFang SC"/>
              </a:rPr>
              <a:t>  |  </a:t>
            </a:r>
            <a:r>
              <a:rPr sz="1600" b="1" dirty="0" err="1">
                <a:solidFill>
                  <a:srgbClr val="142536"/>
                </a:solidFill>
                <a:latin typeface="PingFang SC"/>
              </a:rPr>
              <a:t>干将</a:t>
            </a:r>
            <a:endParaRPr sz="1100" b="1" dirty="0">
              <a:solidFill>
                <a:srgbClr val="2F80ED"/>
              </a:solidFill>
              <a:latin typeface="PingFang SC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ACE23F-9929-2A36-94D4-839AF965B26C}"/>
              </a:ext>
            </a:extLst>
          </p:cNvPr>
          <p:cNvSpPr txBox="1"/>
          <p:nvPr/>
        </p:nvSpPr>
        <p:spPr>
          <a:xfrm>
            <a:off x="8467344" y="3573843"/>
            <a:ext cx="14173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rgbClr val="C00000"/>
                </a:solidFill>
                <a:latin typeface="PingFang SC"/>
              </a:rPr>
              <a:t>10</a:t>
            </a:r>
            <a:r>
              <a:rPr lang="en-US" altLang="zh-CN" sz="1000" b="1" baseline="30000" dirty="0">
                <a:solidFill>
                  <a:srgbClr val="C00000"/>
                </a:solidFill>
                <a:latin typeface="PingFang SC"/>
              </a:rPr>
              <a:t>-12</a:t>
            </a:r>
            <a:r>
              <a:rPr lang="en-US" altLang="zh-CN" sz="1000" b="1" dirty="0">
                <a:solidFill>
                  <a:srgbClr val="C00000"/>
                </a:solidFill>
                <a:latin typeface="PingFang SC"/>
              </a:rPr>
              <a:t>m</a:t>
            </a:r>
            <a:r>
              <a:rPr lang="zh-CN" altLang="en-US" sz="1000" b="1" dirty="0">
                <a:solidFill>
                  <a:srgbClr val="C00000"/>
                </a:solidFill>
                <a:latin typeface="PingFang SC"/>
              </a:rPr>
              <a:t>维度下的眼睛</a:t>
            </a:r>
            <a:endParaRPr lang="en-C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C8C4F97-1C49-753E-1780-B92464F7C3E0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170" name="Picture 2" descr="https://www.oho.co.uk/uploads/guide-to-machine-learning-and-a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286" y="768096"/>
            <a:ext cx="9631307" cy="5417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68" name="Group 7167"/>
          <p:cNvGrpSpPr/>
          <p:nvPr/>
        </p:nvGrpSpPr>
        <p:grpSpPr>
          <a:xfrm>
            <a:off x="8411872" y="3840942"/>
            <a:ext cx="1352293" cy="599166"/>
            <a:chOff x="8083920" y="3993931"/>
            <a:chExt cx="1352293" cy="599166"/>
          </a:xfrm>
        </p:grpSpPr>
        <p:sp>
          <p:nvSpPr>
            <p:cNvPr id="2" name="Rounded Rectangle 1"/>
            <p:cNvSpPr/>
            <p:nvPr/>
          </p:nvSpPr>
          <p:spPr>
            <a:xfrm>
              <a:off x="8271641" y="3993931"/>
              <a:ext cx="977462" cy="346841"/>
            </a:xfrm>
            <a:prstGeom prst="roundRect">
              <a:avLst/>
            </a:prstGeom>
            <a:solidFill>
              <a:srgbClr val="FFFF00">
                <a:alpha val="12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83920" y="4316098"/>
              <a:ext cx="135229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Experimental data</a:t>
              </a:r>
            </a:p>
          </p:txBody>
        </p:sp>
      </p:grpSp>
      <p:grpSp>
        <p:nvGrpSpPr>
          <p:cNvPr id="7171" name="Group 7170"/>
          <p:cNvGrpSpPr/>
          <p:nvPr/>
        </p:nvGrpSpPr>
        <p:grpSpPr>
          <a:xfrm>
            <a:off x="2037314" y="1317893"/>
            <a:ext cx="6465949" cy="916184"/>
            <a:chOff x="1997331" y="1597038"/>
            <a:chExt cx="6465949" cy="916184"/>
          </a:xfrm>
        </p:grpSpPr>
        <p:sp>
          <p:nvSpPr>
            <p:cNvPr id="19" name="Oval 18"/>
            <p:cNvSpPr/>
            <p:nvPr/>
          </p:nvSpPr>
          <p:spPr>
            <a:xfrm>
              <a:off x="3032522" y="1781702"/>
              <a:ext cx="731520" cy="731520"/>
            </a:xfrm>
            <a:prstGeom prst="ellipse">
              <a:avLst/>
            </a:prstGeom>
            <a:solidFill>
              <a:srgbClr val="FFFF00">
                <a:alpha val="12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997331" y="1605431"/>
              <a:ext cx="125386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Final structure</a:t>
              </a:r>
            </a:p>
          </p:txBody>
        </p:sp>
        <p:sp>
          <p:nvSpPr>
            <p:cNvPr id="29" name="Curved Down Arrow 28"/>
            <p:cNvSpPr/>
            <p:nvPr/>
          </p:nvSpPr>
          <p:spPr>
            <a:xfrm flipH="1">
              <a:off x="3764042" y="1597038"/>
              <a:ext cx="4699238" cy="404499"/>
            </a:xfrm>
            <a:prstGeom prst="curvedDownArrow">
              <a:avLst/>
            </a:prstGeom>
            <a:solidFill>
              <a:srgbClr val="FFFF00">
                <a:alpha val="12000"/>
              </a:srgbClr>
            </a:solidFill>
            <a:ln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169" name="Group 7168"/>
          <p:cNvGrpSpPr/>
          <p:nvPr/>
        </p:nvGrpSpPr>
        <p:grpSpPr>
          <a:xfrm>
            <a:off x="8598228" y="1507743"/>
            <a:ext cx="1189505" cy="2211178"/>
            <a:chOff x="8276960" y="1781702"/>
            <a:chExt cx="1189505" cy="2211178"/>
          </a:xfrm>
        </p:grpSpPr>
        <p:sp>
          <p:nvSpPr>
            <p:cNvPr id="10" name="Oval 9"/>
            <p:cNvSpPr/>
            <p:nvPr/>
          </p:nvSpPr>
          <p:spPr>
            <a:xfrm>
              <a:off x="8276960" y="2116982"/>
              <a:ext cx="731520" cy="731520"/>
            </a:xfrm>
            <a:prstGeom prst="ellipse">
              <a:avLst/>
            </a:prstGeom>
            <a:solidFill>
              <a:srgbClr val="FFFF00">
                <a:alpha val="12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603728" y="1781702"/>
              <a:ext cx="86273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Modeling</a:t>
              </a:r>
            </a:p>
          </p:txBody>
        </p:sp>
        <p:sp>
          <p:nvSpPr>
            <p:cNvPr id="31" name="Curved Right Arrow 30"/>
            <p:cNvSpPr/>
            <p:nvPr/>
          </p:nvSpPr>
          <p:spPr>
            <a:xfrm flipH="1" flipV="1">
              <a:off x="9003162" y="2648166"/>
              <a:ext cx="201798" cy="1344714"/>
            </a:xfrm>
            <a:prstGeom prst="curvedRightArrow">
              <a:avLst/>
            </a:prstGeom>
            <a:solidFill>
              <a:srgbClr val="FFFF00">
                <a:alpha val="12000"/>
              </a:srgbClr>
            </a:solidFill>
            <a:ln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173" name="Group 7172"/>
          <p:cNvGrpSpPr/>
          <p:nvPr/>
        </p:nvGrpSpPr>
        <p:grpSpPr>
          <a:xfrm>
            <a:off x="3725140" y="2073672"/>
            <a:ext cx="4507600" cy="1784353"/>
            <a:chOff x="3764042" y="2380867"/>
            <a:chExt cx="4507600" cy="1784353"/>
          </a:xfrm>
        </p:grpSpPr>
        <p:cxnSp>
          <p:nvCxnSpPr>
            <p:cNvPr id="15" name="Straight Arrow Connector 14"/>
            <p:cNvCxnSpPr/>
            <p:nvPr/>
          </p:nvCxnSpPr>
          <p:spPr>
            <a:xfrm flipH="1" flipV="1">
              <a:off x="3764042" y="2380867"/>
              <a:ext cx="4507600" cy="1784353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72" name="Rectangle 7171"/>
            <p:cNvSpPr/>
            <p:nvPr/>
          </p:nvSpPr>
          <p:spPr>
            <a:xfrm rot="1293658">
              <a:off x="5905911" y="2939534"/>
              <a:ext cx="415498" cy="369332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38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AI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C85528C-1D0E-2F8F-2DCD-A52E2C390A55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2FC91-61A8-8C42-BED3-CE673B4C7854}"/>
              </a:ext>
            </a:extLst>
          </p:cNvPr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900" b="1" i="0">
                <a:solidFill>
                  <a:srgbClr val="2F80ED"/>
                </a:solidFill>
                <a:latin typeface="Aptos Display"/>
              </a:rPr>
              <a:t>MOTIVATION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C8FA74-0C73-7B52-84FA-A0621D72FC72}"/>
              </a:ext>
            </a:extLst>
          </p:cNvPr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FA5470-B5E8-CDD9-E106-EAE8978DA52B}"/>
              </a:ext>
            </a:extLst>
          </p:cNvPr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04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DB2F7-1954-2817-FCBD-59C2D65D4125}"/>
              </a:ext>
            </a:extLst>
          </p:cNvPr>
          <p:cNvSpPr txBox="1"/>
          <p:nvPr/>
        </p:nvSpPr>
        <p:spPr>
          <a:xfrm>
            <a:off x="530352" y="6492240"/>
            <a:ext cx="9875520" cy="130805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dirty="0" err="1">
                <a:solidFill>
                  <a:srgbClr val="566B79"/>
                </a:solidFill>
                <a:latin typeface="PingFang SC"/>
              </a:rPr>
              <a:t>参考文献：Ren</a:t>
            </a:r>
            <a:r>
              <a:rPr sz="800" b="0" dirty="0">
                <a:solidFill>
                  <a:srgbClr val="566B79"/>
                </a:solidFill>
                <a:latin typeface="PingFang SC"/>
              </a:rPr>
              <a:t>, Y. et al. Intelligent Crystal Identification via XRD. 2026.</a:t>
            </a:r>
          </a:p>
        </p:txBody>
      </p:sp>
    </p:spTree>
    <p:extLst>
      <p:ext uri="{BB962C8B-B14F-4D97-AF65-F5344CB8AC3E}">
        <p14:creationId xmlns:p14="http://schemas.microsoft.com/office/powerpoint/2010/main" val="83903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21A36DE-A160-E2EE-7246-596493E2BDB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646075-8222-4BB5-97D9-44EAD6B9D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8" y="1556840"/>
            <a:ext cx="3667010" cy="4464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907405-85A5-4A72-9A5E-175C21A73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023" y="1556840"/>
            <a:ext cx="3968707" cy="4464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1920FE-2F0E-4A18-B50A-FD805185106B}"/>
              </a:ext>
            </a:extLst>
          </p:cNvPr>
          <p:cNvSpPr/>
          <p:nvPr/>
        </p:nvSpPr>
        <p:spPr>
          <a:xfrm>
            <a:off x="5244370" y="1990198"/>
            <a:ext cx="5982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>
                <a:solidFill>
                  <a:srgbClr val="142536"/>
                </a:solidFill>
                <a:latin typeface="PingFang SC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hh0</a:t>
            </a:r>
            <a:endParaRPr lang="en-HK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0C32ED8-32E7-4EA6-84ED-558C7AD02411}"/>
              </a:ext>
            </a:extLst>
          </p:cNvPr>
          <p:cNvSpPr/>
          <p:nvPr/>
        </p:nvSpPr>
        <p:spPr>
          <a:xfrm>
            <a:off x="1276461" y="2190253"/>
            <a:ext cx="5068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600" b="1" i="1" dirty="0">
                <a:solidFill>
                  <a:srgbClr val="142536"/>
                </a:solidFill>
                <a:latin typeface="PingFang SC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00l</a:t>
            </a:r>
            <a:endParaRPr lang="en-HK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FD19976-021C-4BB3-A8F3-BFC737F1DEB3}"/>
              </a:ext>
            </a:extLst>
          </p:cNvPr>
          <p:cNvGrpSpPr/>
          <p:nvPr/>
        </p:nvGrpSpPr>
        <p:grpSpPr>
          <a:xfrm>
            <a:off x="2685404" y="1410469"/>
            <a:ext cx="8765914" cy="2139034"/>
            <a:chOff x="2685404" y="1410469"/>
            <a:chExt cx="8765914" cy="2139034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1C4E10C-E3E1-45C6-A59C-005266FF22C0}"/>
                </a:ext>
              </a:extLst>
            </p:cNvPr>
            <p:cNvGrpSpPr/>
            <p:nvPr/>
          </p:nvGrpSpPr>
          <p:grpSpPr>
            <a:xfrm>
              <a:off x="2685404" y="2279103"/>
              <a:ext cx="6758459" cy="1270400"/>
              <a:chOff x="2685404" y="2279103"/>
              <a:chExt cx="6758459" cy="1270400"/>
            </a:xfrm>
          </p:grpSpPr>
          <p:sp>
            <p:nvSpPr>
              <p:cNvPr id="41" name="Oval 22">
                <a:extLst>
                  <a:ext uri="{FF2B5EF4-FFF2-40B4-BE49-F238E27FC236}">
                    <a16:creationId xmlns:a16="http://schemas.microsoft.com/office/drawing/2014/main" id="{92D4E33D-5764-4816-AC44-78782C7AD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96000" y="2502741"/>
                <a:ext cx="315817" cy="295543"/>
              </a:xfrm>
              <a:prstGeom prst="ellipse">
                <a:avLst/>
              </a:prstGeom>
              <a:noFill/>
              <a:ln w="15875">
                <a:solidFill>
                  <a:srgbClr val="FB05D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Line 87">
                <a:extLst>
                  <a:ext uri="{FF2B5EF4-FFF2-40B4-BE49-F238E27FC236}">
                    <a16:creationId xmlns:a16="http://schemas.microsoft.com/office/drawing/2014/main" id="{B689B42E-445E-4172-A690-59CD8AE772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418156" y="2279103"/>
                <a:ext cx="3012107" cy="366567"/>
              </a:xfrm>
              <a:prstGeom prst="line">
                <a:avLst/>
              </a:prstGeom>
              <a:noFill/>
              <a:ln w="15875">
                <a:solidFill>
                  <a:srgbClr val="FB05DE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Oval 22">
                <a:extLst>
                  <a:ext uri="{FF2B5EF4-FFF2-40B4-BE49-F238E27FC236}">
                    <a16:creationId xmlns:a16="http://schemas.microsoft.com/office/drawing/2014/main" id="{2D5EAD07-32AF-4D3F-ACDF-F5DEF7885A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3424" y="3253960"/>
                <a:ext cx="315817" cy="295543"/>
              </a:xfrm>
              <a:prstGeom prst="ellipse">
                <a:avLst/>
              </a:prstGeom>
              <a:noFill/>
              <a:ln w="15875">
                <a:solidFill>
                  <a:srgbClr val="FB05D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87">
                <a:extLst>
                  <a:ext uri="{FF2B5EF4-FFF2-40B4-BE49-F238E27FC236}">
                    <a16:creationId xmlns:a16="http://schemas.microsoft.com/office/drawing/2014/main" id="{2F7A94B6-6BC8-4959-A019-8215CA79DD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61527" y="2287289"/>
                <a:ext cx="5968735" cy="1094594"/>
              </a:xfrm>
              <a:prstGeom prst="line">
                <a:avLst/>
              </a:prstGeom>
              <a:noFill/>
              <a:ln w="15875">
                <a:solidFill>
                  <a:srgbClr val="FB05DE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Oval 22">
                <a:extLst>
                  <a:ext uri="{FF2B5EF4-FFF2-40B4-BE49-F238E27FC236}">
                    <a16:creationId xmlns:a16="http://schemas.microsoft.com/office/drawing/2014/main" id="{03227C1A-C935-46A2-95B6-17B17BAE3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5404" y="2455826"/>
                <a:ext cx="315817" cy="295543"/>
              </a:xfrm>
              <a:prstGeom prst="ellipse">
                <a:avLst/>
              </a:prstGeom>
              <a:noFill/>
              <a:ln w="15875">
                <a:solidFill>
                  <a:srgbClr val="FB05D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87">
                <a:extLst>
                  <a:ext uri="{FF2B5EF4-FFF2-40B4-BE49-F238E27FC236}">
                    <a16:creationId xmlns:a16="http://schemas.microsoft.com/office/drawing/2014/main" id="{F50FAE71-65CC-4FDE-BD69-5E1A5FA76D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01298" y="2287289"/>
                <a:ext cx="6442565" cy="293194"/>
              </a:xfrm>
              <a:prstGeom prst="line">
                <a:avLst/>
              </a:prstGeom>
              <a:noFill/>
              <a:ln w="15875">
                <a:solidFill>
                  <a:srgbClr val="FB05DE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Oval 22">
                <a:extLst>
                  <a:ext uri="{FF2B5EF4-FFF2-40B4-BE49-F238E27FC236}">
                    <a16:creationId xmlns:a16="http://schemas.microsoft.com/office/drawing/2014/main" id="{AE2DE866-DC0E-45CB-B02E-0D70EDF697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1301" y="2920654"/>
                <a:ext cx="315817" cy="295543"/>
              </a:xfrm>
              <a:prstGeom prst="ellipse">
                <a:avLst/>
              </a:prstGeom>
              <a:noFill/>
              <a:ln w="15875">
                <a:solidFill>
                  <a:srgbClr val="FB05DE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Line 87">
                <a:extLst>
                  <a:ext uri="{FF2B5EF4-FFF2-40B4-BE49-F238E27FC236}">
                    <a16:creationId xmlns:a16="http://schemas.microsoft.com/office/drawing/2014/main" id="{35B941FA-BF90-4D03-AF7D-ABC25F87B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42138" y="2287289"/>
                <a:ext cx="2288125" cy="753304"/>
              </a:xfrm>
              <a:prstGeom prst="line">
                <a:avLst/>
              </a:prstGeom>
              <a:noFill/>
              <a:ln w="15875">
                <a:solidFill>
                  <a:srgbClr val="FB05DE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11A76B9-2316-4348-851C-F289D9428246}"/>
                </a:ext>
              </a:extLst>
            </p:cNvPr>
            <p:cNvGrpSpPr/>
            <p:nvPr/>
          </p:nvGrpSpPr>
          <p:grpSpPr>
            <a:xfrm>
              <a:off x="9475456" y="1410469"/>
              <a:ext cx="1975862" cy="1771393"/>
              <a:chOff x="9475456" y="1410469"/>
              <a:chExt cx="1975862" cy="177139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CD4EBDB-52D0-42AD-B9C6-50F7A4F507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72877" y="1410469"/>
                <a:ext cx="1465989" cy="1444271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3A73BE1-5C78-4AFD-99C2-23A8FCEC8CDD}"/>
                  </a:ext>
                </a:extLst>
              </p:cNvPr>
              <p:cNvSpPr/>
              <p:nvPr/>
            </p:nvSpPr>
            <p:spPr>
              <a:xfrm>
                <a:off x="9475456" y="2812530"/>
                <a:ext cx="19758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b="1" dirty="0">
                    <a:solidFill>
                      <a:srgbClr val="142536"/>
                    </a:solidFill>
                    <a:latin typeface="PingFang SC" panose="02020603050405020304" pitchFamily="18" charset="0"/>
                    <a:cs typeface="Times New Roman" panose="02020603050405020304" pitchFamily="18" charset="0"/>
                  </a:rPr>
                  <a:t>B2 structure (L2</a:t>
                </a:r>
                <a:r>
                  <a:rPr lang="en-US" sz="1600" b="1" baseline="-25000" dirty="0">
                    <a:solidFill>
                      <a:srgbClr val="142536"/>
                    </a:solidFill>
                    <a:latin typeface="PingFang SC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b="1" dirty="0">
                    <a:solidFill>
                      <a:srgbClr val="142536"/>
                    </a:solidFill>
                    <a:latin typeface="PingFang SC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384947A-0E14-4AF9-A811-EE68FED3FBC2}"/>
              </a:ext>
            </a:extLst>
          </p:cNvPr>
          <p:cNvGrpSpPr/>
          <p:nvPr/>
        </p:nvGrpSpPr>
        <p:grpSpPr>
          <a:xfrm>
            <a:off x="2200761" y="3694841"/>
            <a:ext cx="9701332" cy="2066842"/>
            <a:chOff x="2200761" y="3694841"/>
            <a:chExt cx="9701332" cy="206684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19AC924-632D-4DE4-9032-8F52EB116DEC}"/>
                </a:ext>
              </a:extLst>
            </p:cNvPr>
            <p:cNvGrpSpPr/>
            <p:nvPr/>
          </p:nvGrpSpPr>
          <p:grpSpPr>
            <a:xfrm>
              <a:off x="9430262" y="3694841"/>
              <a:ext cx="2471831" cy="2066842"/>
              <a:chOff x="9430262" y="3694841"/>
              <a:chExt cx="2471831" cy="206684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D98AC68B-35BC-4AE6-AD85-B650754D82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17841" y="3694841"/>
                <a:ext cx="1790742" cy="1634692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E449ED3-69E1-444C-91E0-8E21048D74E7}"/>
                  </a:ext>
                </a:extLst>
              </p:cNvPr>
              <p:cNvSpPr/>
              <p:nvPr/>
            </p:nvSpPr>
            <p:spPr>
              <a:xfrm>
                <a:off x="9430262" y="5392351"/>
                <a:ext cx="24718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b="1" dirty="0">
                    <a:solidFill>
                      <a:srgbClr val="142536"/>
                    </a:solidFill>
                    <a:latin typeface="PingFang SC" panose="02020603050405020304" pitchFamily="18" charset="0"/>
                    <a:cs typeface="Times New Roman" panose="02020603050405020304" pitchFamily="18" charset="0"/>
                  </a:rPr>
                  <a:t>Heusler structure (L2</a:t>
                </a:r>
                <a:r>
                  <a:rPr lang="en-US" sz="1600" b="1" baseline="-25000" dirty="0">
                    <a:solidFill>
                      <a:srgbClr val="142536"/>
                    </a:solidFill>
                    <a:latin typeface="PingFang SC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600" b="1" dirty="0">
                    <a:solidFill>
                      <a:srgbClr val="142536"/>
                    </a:solidFill>
                    <a:latin typeface="PingFang SC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EC8FE09-8C47-4B0E-BB42-618122E64FE7}"/>
                </a:ext>
              </a:extLst>
            </p:cNvPr>
            <p:cNvGrpSpPr/>
            <p:nvPr/>
          </p:nvGrpSpPr>
          <p:grpSpPr>
            <a:xfrm>
              <a:off x="2200761" y="4236336"/>
              <a:ext cx="6899173" cy="472266"/>
              <a:chOff x="2200761" y="4236336"/>
              <a:chExt cx="6899173" cy="472266"/>
            </a:xfrm>
          </p:grpSpPr>
          <p:sp>
            <p:nvSpPr>
              <p:cNvPr id="49" name="Oval 22">
                <a:extLst>
                  <a:ext uri="{FF2B5EF4-FFF2-40B4-BE49-F238E27FC236}">
                    <a16:creationId xmlns:a16="http://schemas.microsoft.com/office/drawing/2014/main" id="{5B651A61-859C-41F7-8F4D-ABF564FE35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81201" y="4236336"/>
                <a:ext cx="315817" cy="295543"/>
              </a:xfrm>
              <a:prstGeom prst="ellips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Line 87">
                <a:extLst>
                  <a:ext uri="{FF2B5EF4-FFF2-40B4-BE49-F238E27FC236}">
                    <a16:creationId xmlns:a16="http://schemas.microsoft.com/office/drawing/2014/main" id="{198BD038-4D9A-4973-B1DE-18DAE03730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7018" y="4404873"/>
                <a:ext cx="2202916" cy="295543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Oval 22">
                <a:extLst>
                  <a:ext uri="{FF2B5EF4-FFF2-40B4-BE49-F238E27FC236}">
                    <a16:creationId xmlns:a16="http://schemas.microsoft.com/office/drawing/2014/main" id="{72D86535-6C41-45EE-A3B2-FF02C371F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0761" y="4321701"/>
                <a:ext cx="315817" cy="295543"/>
              </a:xfrm>
              <a:prstGeom prst="ellips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Line 87">
                <a:extLst>
                  <a:ext uri="{FF2B5EF4-FFF2-40B4-BE49-F238E27FC236}">
                    <a16:creationId xmlns:a16="http://schemas.microsoft.com/office/drawing/2014/main" id="{9C1A50E6-FA24-4DAC-B360-4699F3AFC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16577" y="4487784"/>
                <a:ext cx="6583355" cy="220818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2D862-309E-B577-23F1-27B765E6FE0A}"/>
              </a:ext>
            </a:extLst>
          </p:cNvPr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1582F9-570F-7C81-D398-5734A1E9A69C}"/>
              </a:ext>
            </a:extLst>
          </p:cNvPr>
          <p:cNvSpPr txBox="1"/>
          <p:nvPr/>
        </p:nvSpPr>
        <p:spPr>
          <a:xfrm>
            <a:off x="530352" y="6492240"/>
            <a:ext cx="9875520" cy="130805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66B79"/>
                </a:solidFill>
                <a:latin typeface="PingFang SC"/>
              </a:rPr>
              <a:t>参考文献：Ren, Y. et al. Intelligent Crystal Identification via XRD. 2026.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57F265-1AE7-508A-32BF-A443E65D9D69}"/>
              </a:ext>
            </a:extLst>
          </p:cNvPr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BF4940-2D85-9C42-9589-E266943CEE0E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4D7FA1-BC06-7CF7-73A6-9CBAA17182AB}"/>
              </a:ext>
            </a:extLst>
          </p:cNvPr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MOTIVATION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EA06F9-0E25-DBDA-9FA9-D3172C83269E}"/>
              </a:ext>
            </a:extLst>
          </p:cNvPr>
          <p:cNvSpPr txBox="1"/>
          <p:nvPr/>
        </p:nvSpPr>
        <p:spPr>
          <a:xfrm>
            <a:off x="658368" y="630936"/>
            <a:ext cx="10789920" cy="43396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dirty="0" err="1">
                <a:solidFill>
                  <a:srgbClr val="142536"/>
                </a:solidFill>
                <a:latin typeface="PingFang SC"/>
              </a:rPr>
              <a:t>表征</a:t>
            </a:r>
            <a:r>
              <a:rPr lang="en-CN" sz="2700" b="1" i="0" dirty="0">
                <a:solidFill>
                  <a:srgbClr val="142536"/>
                </a:solidFill>
                <a:latin typeface="PingFang SC"/>
              </a:rPr>
              <a:t>是我们认识结构的眼睛</a:t>
            </a:r>
            <a:endParaRPr sz="2700" b="1" i="0" dirty="0">
              <a:solidFill>
                <a:srgbClr val="142536"/>
              </a:solidFill>
              <a:latin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81075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MOTIVATION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dirty="0" err="1">
                <a:solidFill>
                  <a:srgbClr val="142536"/>
                </a:solidFill>
                <a:latin typeface="PingFang SC"/>
              </a:rPr>
              <a:t>为什么要做干将？材料表征的瓶颈正在从“能不能测”转向“能不能推理</a:t>
            </a:r>
            <a:r>
              <a:rPr sz="2700" b="1" i="0" dirty="0">
                <a:solidFill>
                  <a:srgbClr val="142536"/>
                </a:solidFill>
                <a:latin typeface="PingFang SC"/>
              </a:rPr>
              <a:t>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9875520" cy="130805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66B79"/>
                </a:solidFill>
                <a:latin typeface="PingFang SC"/>
              </a:rPr>
              <a:t>参考文献：Cao, B. et al. XQueryer. National Science Review, 2025.</a:t>
            </a:r>
            <a:endParaRPr sz="730" b="0" i="0" dirty="0">
              <a:solidFill>
                <a:srgbClr val="566B79"/>
              </a:solidFill>
              <a:latin typeface="PingFang S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06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36065" y="1382266"/>
            <a:ext cx="8969807" cy="3157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N" sz="1400" b="0" dirty="0">
                <a:solidFill>
                  <a:srgbClr val="142536"/>
                </a:solidFill>
                <a:latin typeface="PingFang SC"/>
              </a:rPr>
              <a:t>最好是个概念图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36065" y="4958041"/>
            <a:ext cx="4114800" cy="113034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436065" y="4958041"/>
            <a:ext cx="50292" cy="86868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637233" y="5113489"/>
            <a:ext cx="379476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42536"/>
                </a:solidFill>
                <a:latin typeface="PingFang SC"/>
              </a:rPr>
              <a:t>碎片化</a:t>
            </a:r>
            <a:endParaRPr sz="1600" b="1" i="0" dirty="0">
              <a:solidFill>
                <a:srgbClr val="F2994A"/>
              </a:solidFill>
              <a:latin typeface="PingFang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37233" y="5488393"/>
            <a:ext cx="3767328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42536"/>
                </a:solidFill>
                <a:latin typeface="PingFang SC"/>
              </a:rPr>
              <a:t>候选检索、拟合、诊断与报告分散在多个工具中</a:t>
            </a:r>
            <a:r>
              <a:rPr sz="1600" b="1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20130" y="4916893"/>
            <a:ext cx="4114800" cy="1171488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20130" y="4916893"/>
            <a:ext cx="50292" cy="86868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21298" y="5072341"/>
            <a:ext cx="379476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不可审计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1298" y="5447245"/>
            <a:ext cx="3767328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42536"/>
                </a:solidFill>
                <a:latin typeface="PingFang SC"/>
              </a:rPr>
              <a:t>单一标签或分数无法解释局部峰、残差与失败原因</a:t>
            </a:r>
            <a:r>
              <a:rPr sz="1600" b="1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23F8CE6-3BFB-2F24-4FE9-84BA2758B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632" y="1485483"/>
            <a:ext cx="7772400" cy="29670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WHAT IS GANJIANG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一句话理解干将：让“看谱”变成可复核的科学工作流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07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8" y="1850746"/>
            <a:ext cx="2567178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96112" y="1969618"/>
            <a:ext cx="2384298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感知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2243938"/>
            <a:ext cx="2384298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读取图谱与元数据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62706" y="2079346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90722" y="1850746"/>
            <a:ext cx="2567178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91306" y="1969618"/>
            <a:ext cx="2384298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假设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1306" y="2243938"/>
            <a:ext cx="2384298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提出结构候选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57900" y="2079346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85916" y="1850746"/>
            <a:ext cx="2567178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86500" y="1969618"/>
            <a:ext cx="2384298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验证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86500" y="2243938"/>
            <a:ext cx="2384298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物理精修与残差诊断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53094" y="2079346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81110" y="1850746"/>
            <a:ext cx="2567178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981694" y="1969618"/>
            <a:ext cx="2384298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学习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81694" y="2243938"/>
            <a:ext cx="2384298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沉淀证据与反馈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055" y="3489350"/>
            <a:ext cx="9637776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它将专业算法组织为连续推理，而不是把一次性分类分数当作最终结论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055" y="4275734"/>
            <a:ext cx="3154680" cy="1316736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4055" y="4275734"/>
            <a:ext cx="50292" cy="1316736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05223" y="4431182"/>
            <a:ext cx="283464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输入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223" y="4806086"/>
            <a:ext cx="2807208" cy="6766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42536"/>
                </a:solidFill>
                <a:latin typeface="PingFang SC"/>
              </a:rPr>
              <a:t>XRD 图谱、候选结构、元素与实验元数据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15351" y="4275734"/>
            <a:ext cx="3154680" cy="1316736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315351" y="4275734"/>
            <a:ext cx="50292" cy="1316736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516519" y="4431182"/>
            <a:ext cx="283464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过程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16519" y="4806086"/>
            <a:ext cx="2807208" cy="6766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工具调用、候选比较、峰分解、精修与诊断</a:t>
            </a:r>
            <a:endParaRPr sz="1400" b="0" i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826647" y="4275734"/>
            <a:ext cx="3154680" cy="1316736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7826647" y="4275734"/>
            <a:ext cx="50292" cy="1316736"/>
          </a:xfrm>
          <a:prstGeom prst="rect">
            <a:avLst/>
          </a:prstGeom>
          <a:solidFill>
            <a:srgbClr val="0B1F33"/>
          </a:solidFill>
          <a:ln>
            <a:solidFill>
              <a:srgbClr val="0B1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027815" y="4431182"/>
            <a:ext cx="283464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输出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27815" y="4806086"/>
            <a:ext cx="2807208" cy="6766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42536"/>
                </a:solidFill>
                <a:latin typeface="PingFang SC"/>
              </a:rPr>
              <a:t>结论、证据边界、不确定性与下一步建议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6F60A6E5-D99A-80A5-F662-42F28F9119F8}"/>
              </a:ext>
            </a:extLst>
          </p:cNvPr>
          <p:cNvSpPr/>
          <p:nvPr/>
        </p:nvSpPr>
        <p:spPr>
          <a:xfrm>
            <a:off x="6519367" y="3704843"/>
            <a:ext cx="5273965" cy="21717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XRD PRIMER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 dirty="0">
                <a:solidFill>
                  <a:srgbClr val="142536"/>
                </a:solidFill>
                <a:latin typeface="PingFang SC"/>
              </a:rPr>
              <a:t>XRD 是什么：材料结构的“</a:t>
            </a:r>
            <a:r>
              <a:rPr sz="2700" b="1" i="0" dirty="0" err="1">
                <a:solidFill>
                  <a:srgbClr val="142536"/>
                </a:solidFill>
                <a:latin typeface="PingFang SC"/>
              </a:rPr>
              <a:t>指纹</a:t>
            </a:r>
            <a:r>
              <a:rPr sz="2700" b="1" i="0" dirty="0">
                <a:solidFill>
                  <a:srgbClr val="142536"/>
                </a:solidFill>
                <a:latin typeface="PingFang SC"/>
              </a:rPr>
              <a:t>”，</a:t>
            </a:r>
            <a:r>
              <a:rPr sz="2700" b="1" i="0" dirty="0" err="1">
                <a:solidFill>
                  <a:srgbClr val="142536"/>
                </a:solidFill>
                <a:latin typeface="PingFang SC"/>
              </a:rPr>
              <a:t>也是压缩后的逆问题</a:t>
            </a:r>
            <a:endParaRPr sz="2700" b="1" i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9875520" cy="130805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66B79"/>
                </a:solidFill>
                <a:latin typeface="PingFang SC"/>
              </a:rPr>
              <a:t>参考文献：Cao, B. et al. SimXRD-4M. ICLR, 2025.</a:t>
            </a:r>
            <a:endParaRPr sz="730" b="0" i="0" dirty="0">
              <a:solidFill>
                <a:srgbClr val="566B79"/>
              </a:solidFill>
              <a:latin typeface="PingFang S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08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" y="1536192"/>
            <a:ext cx="5266944" cy="437335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simxrd_simplot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16" y="1619177"/>
            <a:ext cx="4940158" cy="41605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19672" y="1593493"/>
            <a:ext cx="5544006" cy="34163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42536"/>
                </a:solidFill>
                <a:latin typeface="PingFang SC"/>
              </a:rPr>
              <a:t>峰位、峰强、峰形与背景共同编码材料信息</a:t>
            </a:r>
            <a:r>
              <a:rPr sz="1600" b="1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19672" y="2164079"/>
            <a:ext cx="114300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74536" y="2310383"/>
            <a:ext cx="1033272" cy="2103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42536"/>
                </a:solidFill>
                <a:latin typeface="PingFang SC"/>
              </a:rPr>
              <a:t>峰位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2740151"/>
            <a:ext cx="1051560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19" b="0" i="0">
                <a:solidFill>
                  <a:srgbClr val="566B79"/>
                </a:solidFill>
                <a:latin typeface="PingFang SC"/>
              </a:rPr>
              <a:t>晶格 / 对称性</a:t>
            </a:r>
            <a:endParaRPr sz="1400" b="1" i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62672" y="2548127"/>
            <a:ext cx="22860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994A"/>
                </a:solidFill>
                <a:latin typeface="PingFang SC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91272" y="2164079"/>
            <a:ext cx="114300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46136" y="2310383"/>
            <a:ext cx="1033272" cy="2103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42536"/>
                </a:solidFill>
                <a:latin typeface="PingFang SC"/>
              </a:rPr>
              <a:t>峰强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36992" y="2740151"/>
            <a:ext cx="1051560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19" b="0" i="0">
                <a:solidFill>
                  <a:srgbClr val="566B79"/>
                </a:solidFill>
                <a:latin typeface="PingFang SC"/>
              </a:rPr>
              <a:t>结构因子 / 含量</a:t>
            </a:r>
            <a:endParaRPr sz="1400" b="1" i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34272" y="2548127"/>
            <a:ext cx="22860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994A"/>
                </a:solidFill>
                <a:latin typeface="PingFang SC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262872" y="2164079"/>
            <a:ext cx="114300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17736" y="2310383"/>
            <a:ext cx="1033272" cy="2103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42536"/>
                </a:solidFill>
                <a:latin typeface="PingFang SC"/>
              </a:rPr>
              <a:t>峰形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08592" y="2740151"/>
            <a:ext cx="1051560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19" b="0" i="0">
                <a:solidFill>
                  <a:srgbClr val="566B79"/>
                </a:solidFill>
                <a:latin typeface="PingFang SC"/>
              </a:rPr>
              <a:t>尺寸 / 应变</a:t>
            </a:r>
            <a:endParaRPr sz="1400" b="1" i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405872" y="2548127"/>
            <a:ext cx="22860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994A"/>
                </a:solidFill>
                <a:latin typeface="PingFang SC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634472" y="2164079"/>
            <a:ext cx="1143000" cy="10789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689336" y="2310383"/>
            <a:ext cx="1033272" cy="2103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42536"/>
                </a:solidFill>
                <a:latin typeface="PingFang SC"/>
              </a:rPr>
              <a:t>背景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80192" y="2740151"/>
            <a:ext cx="1051560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19" b="0" i="0">
                <a:solidFill>
                  <a:srgbClr val="566B79"/>
                </a:solidFill>
                <a:latin typeface="PingFang SC"/>
              </a:rPr>
              <a:t>无定形 / 噪声</a:t>
            </a:r>
            <a:endParaRPr sz="800" b="0" i="0" dirty="0">
              <a:solidFill>
                <a:srgbClr val="566B79"/>
              </a:solidFill>
              <a:latin typeface="PingFang SC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65392" y="3389375"/>
            <a:ext cx="5257800" cy="25603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干将的挑战：从一条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 1D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图谱中反推结构、相组成与可信边界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D5590EB-FCEE-1A1A-3654-6B8D0C704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535" y="3798888"/>
            <a:ext cx="5148073" cy="19697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C8EE6A0-7076-F2DC-0515-BD8311B4A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9913" y="4033806"/>
            <a:ext cx="575230" cy="50215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EB2CAB3-43A6-43A5-CF51-B4DE963A8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1125" y="4018997"/>
            <a:ext cx="852796" cy="8527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6C8E4-E786-C153-8295-4EE780EE0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57377D-8E6F-0A72-3A51-3398973E3FFF}"/>
              </a:ext>
            </a:extLst>
          </p:cNvPr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DC32E10-9DF5-DBFF-55A7-92D8185BCFE6}"/>
              </a:ext>
            </a:extLst>
          </p:cNvPr>
          <p:cNvSpPr/>
          <p:nvPr/>
        </p:nvSpPr>
        <p:spPr>
          <a:xfrm>
            <a:off x="551843" y="4304664"/>
            <a:ext cx="5095788" cy="203012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AD275B0E-71C1-97CC-6B55-86DDB09C8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0491" y="3627424"/>
            <a:ext cx="1368975" cy="42282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91BA2DA-4527-AA69-C30A-9AD2F824E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92" y="4367052"/>
            <a:ext cx="4930019" cy="191005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BC7D9B6-BD1F-72F2-F55B-E459AE976285}"/>
              </a:ext>
            </a:extLst>
          </p:cNvPr>
          <p:cNvSpPr txBox="1"/>
          <p:nvPr/>
        </p:nvSpPr>
        <p:spPr>
          <a:xfrm>
            <a:off x="6113757" y="5110768"/>
            <a:ext cx="5453403" cy="1024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dirty="0" err="1">
                <a:solidFill>
                  <a:srgbClr val="142536"/>
                </a:solidFill>
                <a:latin typeface="PingFang SC"/>
              </a:rPr>
              <a:t>SimXRD</a:t>
            </a:r>
            <a:r>
              <a:rPr lang="en-US" altLang="zh-CN" sz="1400" b="1" dirty="0">
                <a:solidFill>
                  <a:srgbClr val="142536"/>
                </a:solidFill>
                <a:latin typeface="PingFang SC"/>
              </a:rPr>
              <a:t> </a:t>
            </a:r>
            <a:r>
              <a:rPr lang="zh-CN" altLang="en-US" sz="1400" b="1" dirty="0">
                <a:solidFill>
                  <a:srgbClr val="142536"/>
                </a:solidFill>
                <a:latin typeface="PingFang SC"/>
              </a:rPr>
              <a:t>包含 </a:t>
            </a:r>
            <a:r>
              <a:rPr lang="en-US" altLang="zh-CN" sz="1400" b="1" dirty="0">
                <a:solidFill>
                  <a:srgbClr val="142536"/>
                </a:solidFill>
                <a:latin typeface="PingFang SC"/>
              </a:rPr>
              <a:t>4,065,346 </a:t>
            </a:r>
            <a:r>
              <a:rPr lang="zh-CN" altLang="en-US" sz="1400" b="1" dirty="0">
                <a:solidFill>
                  <a:srgbClr val="142536"/>
                </a:solidFill>
                <a:latin typeface="PingFang SC"/>
              </a:rPr>
              <a:t>个模拟粉末 </a:t>
            </a:r>
            <a:r>
              <a:rPr lang="en-US" altLang="zh-CN" sz="1400" b="1" dirty="0">
                <a:solidFill>
                  <a:srgbClr val="142536"/>
                </a:solidFill>
                <a:latin typeface="PingFang SC"/>
              </a:rPr>
              <a:t>X </a:t>
            </a:r>
            <a:r>
              <a:rPr lang="zh-CN" altLang="en-US" sz="1400" b="1" dirty="0">
                <a:solidFill>
                  <a:srgbClr val="142536"/>
                </a:solidFill>
                <a:latin typeface="PingFang SC"/>
              </a:rPr>
              <a:t>射线衍射图谱，涵盖了 </a:t>
            </a:r>
            <a:r>
              <a:rPr lang="en-US" altLang="zh-CN" sz="1400" b="1" dirty="0">
                <a:solidFill>
                  <a:srgbClr val="142536"/>
                </a:solidFill>
                <a:latin typeface="PingFang SC"/>
              </a:rPr>
              <a:t>119,569 </a:t>
            </a:r>
            <a:r>
              <a:rPr lang="zh-CN" altLang="en-US" sz="1400" b="1" dirty="0">
                <a:solidFill>
                  <a:srgbClr val="142536"/>
                </a:solidFill>
                <a:latin typeface="PingFang SC"/>
              </a:rPr>
              <a:t>种不同的晶体结构，并基于 </a:t>
            </a:r>
            <a:r>
              <a:rPr lang="en-US" altLang="zh-CN" sz="1400" b="1" dirty="0">
                <a:solidFill>
                  <a:srgbClr val="142536"/>
                </a:solidFill>
                <a:latin typeface="PingFang SC"/>
              </a:rPr>
              <a:t>34 </a:t>
            </a:r>
            <a:r>
              <a:rPr lang="zh-CN" altLang="en-US" sz="1400" b="1" dirty="0">
                <a:solidFill>
                  <a:srgbClr val="142536"/>
                </a:solidFill>
                <a:latin typeface="PingFang SC"/>
              </a:rPr>
              <a:t>种模拟条件生成，这些条件旨在模拟现实世界中的各种变化情况。</a:t>
            </a:r>
            <a:endParaRPr lang="en-CN" sz="1400" b="1" dirty="0">
              <a:solidFill>
                <a:srgbClr val="142536"/>
              </a:solidFill>
              <a:latin typeface="PingFang SC"/>
            </a:endParaRPr>
          </a:p>
        </p:txBody>
      </p:sp>
      <p:pic>
        <p:nvPicPr>
          <p:cNvPr id="4098" name="Picture 2" descr="Diffraction GIFs - Get the best gif on GIFER">
            <a:extLst>
              <a:ext uri="{FF2B5EF4-FFF2-40B4-BE49-F238E27FC236}">
                <a16:creationId xmlns:a16="http://schemas.microsoft.com/office/drawing/2014/main" id="{F853AF4E-E8D6-771A-9D4E-F6E995230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832" y="1360951"/>
            <a:ext cx="2211709" cy="1721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2224873C-BE0F-77E0-A6B0-E55CB75315B6}"/>
              </a:ext>
            </a:extLst>
          </p:cNvPr>
          <p:cNvSpPr txBox="1"/>
          <p:nvPr/>
        </p:nvSpPr>
        <p:spPr>
          <a:xfrm>
            <a:off x="7292626" y="1254141"/>
            <a:ext cx="1745704" cy="30777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i="0" dirty="0">
                <a:solidFill>
                  <a:srgbClr val="142536"/>
                </a:solidFill>
                <a:effectLst/>
                <a:latin typeface="PingFang SC" panose="02020603050405020304" pitchFamily="18" charset="0"/>
                <a:cs typeface="Times New Roman" panose="02020603050405020304" pitchFamily="18" charset="0"/>
              </a:rPr>
              <a:t>instrument drift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C8322F8D-D57C-1D0C-B557-863F571B55A2}"/>
              </a:ext>
            </a:extLst>
          </p:cNvPr>
          <p:cNvSpPr/>
          <p:nvPr/>
        </p:nvSpPr>
        <p:spPr>
          <a:xfrm>
            <a:off x="5070491" y="3693265"/>
            <a:ext cx="1431910" cy="32804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66A7A7D-5A01-04D7-2D28-C0966A4FA75D}"/>
              </a:ext>
            </a:extLst>
          </p:cNvPr>
          <p:cNvSpPr txBox="1"/>
          <p:nvPr/>
        </p:nvSpPr>
        <p:spPr>
          <a:xfrm>
            <a:off x="3157722" y="1248082"/>
            <a:ext cx="1176670" cy="30777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i="0" dirty="0">
                <a:solidFill>
                  <a:srgbClr val="142536"/>
                </a:solidFill>
                <a:effectLst/>
                <a:latin typeface="PingFang SC" panose="02020603050405020304" pitchFamily="18" charset="0"/>
                <a:cs typeface="Times New Roman" panose="02020603050405020304" pitchFamily="18" charset="0"/>
              </a:rPr>
              <a:t>grain size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CDFB065-882A-FCA4-FA76-D09D4939EDE5}"/>
              </a:ext>
            </a:extLst>
          </p:cNvPr>
          <p:cNvSpPr txBox="1"/>
          <p:nvPr/>
        </p:nvSpPr>
        <p:spPr>
          <a:xfrm>
            <a:off x="2073213" y="1817645"/>
            <a:ext cx="1507921" cy="30777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i="0" dirty="0">
                <a:solidFill>
                  <a:srgbClr val="142536"/>
                </a:solidFill>
                <a:effectLst/>
                <a:latin typeface="PingFang SC" panose="02020603050405020304" pitchFamily="18" charset="0"/>
                <a:cs typeface="Times New Roman" panose="02020603050405020304" pitchFamily="18" charset="0"/>
              </a:rPr>
              <a:t>internal stress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66E1DA2-CA01-D90A-B81F-379A5F6F0927}"/>
              </a:ext>
            </a:extLst>
          </p:cNvPr>
          <p:cNvSpPr txBox="1"/>
          <p:nvPr/>
        </p:nvSpPr>
        <p:spPr>
          <a:xfrm>
            <a:off x="1504068" y="2700462"/>
            <a:ext cx="2325913" cy="30777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i="0" dirty="0">
                <a:solidFill>
                  <a:srgbClr val="142536"/>
                </a:solidFill>
                <a:effectLst/>
                <a:latin typeface="PingFang SC" panose="02020603050405020304" pitchFamily="18" charset="0"/>
                <a:cs typeface="Times New Roman" panose="02020603050405020304" pitchFamily="18" charset="0"/>
              </a:rPr>
              <a:t>temperature variations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F00CC62-A86C-20B3-305E-146AB730A92E}"/>
              </a:ext>
            </a:extLst>
          </p:cNvPr>
          <p:cNvSpPr txBox="1"/>
          <p:nvPr/>
        </p:nvSpPr>
        <p:spPr>
          <a:xfrm>
            <a:off x="2667025" y="3414446"/>
            <a:ext cx="1828217" cy="30777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i="0" dirty="0">
                <a:solidFill>
                  <a:srgbClr val="142536"/>
                </a:solidFill>
                <a:effectLst/>
                <a:latin typeface="PingFang SC" panose="02020603050405020304" pitchFamily="18" charset="0"/>
                <a:cs typeface="Times New Roman" panose="02020603050405020304" pitchFamily="18" charset="0"/>
              </a:rPr>
              <a:t>grain orientation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EE89BCC-4C3E-580C-6587-45CA384AC036}"/>
              </a:ext>
            </a:extLst>
          </p:cNvPr>
          <p:cNvSpPr txBox="1"/>
          <p:nvPr/>
        </p:nvSpPr>
        <p:spPr>
          <a:xfrm>
            <a:off x="8123087" y="1817645"/>
            <a:ext cx="1899841" cy="30777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i="0" dirty="0">
                <a:solidFill>
                  <a:srgbClr val="142536"/>
                </a:solidFill>
                <a:effectLst/>
                <a:latin typeface="PingFang SC" panose="02020603050405020304" pitchFamily="18" charset="0"/>
                <a:cs typeface="Times New Roman" panose="02020603050405020304" pitchFamily="18" charset="0"/>
              </a:rPr>
              <a:t>instrument noise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F15A1E4-F6E9-59B0-9294-B75397004667}"/>
              </a:ext>
            </a:extLst>
          </p:cNvPr>
          <p:cNvSpPr txBox="1"/>
          <p:nvPr/>
        </p:nvSpPr>
        <p:spPr>
          <a:xfrm>
            <a:off x="8089111" y="2511499"/>
            <a:ext cx="1956391" cy="30777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400" b="1" i="0" dirty="0">
                <a:solidFill>
                  <a:srgbClr val="142536"/>
                </a:solidFill>
                <a:effectLst/>
                <a:latin typeface="PingFang SC" panose="02020603050405020304" pitchFamily="18" charset="0"/>
                <a:cs typeface="Times New Roman" panose="02020603050405020304" pitchFamily="18" charset="0"/>
              </a:rPr>
              <a:t>detector geometry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B4DE06B-1DDE-56B9-B34B-9514FD698F41}"/>
              </a:ext>
            </a:extLst>
          </p:cNvPr>
          <p:cNvSpPr txBox="1"/>
          <p:nvPr/>
        </p:nvSpPr>
        <p:spPr>
          <a:xfrm>
            <a:off x="7292626" y="3414446"/>
            <a:ext cx="3175591" cy="27699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200" b="1" i="0" dirty="0">
                <a:solidFill>
                  <a:srgbClr val="142536"/>
                </a:solidFill>
                <a:effectLst/>
                <a:latin typeface="PingFang SC" panose="02020603050405020304" pitchFamily="18" charset="0"/>
                <a:cs typeface="Times New Roman" panose="02020603050405020304" pitchFamily="18" charset="0"/>
              </a:rPr>
              <a:t>scattering induced background</a:t>
            </a:r>
            <a:r>
              <a:rPr lang="en-US" altLang="zh-CN" sz="1200" b="1" dirty="0">
                <a:solidFill>
                  <a:srgbClr val="142536"/>
                </a:solidFill>
                <a:latin typeface="PingFang SC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091159-7494-456D-AF64-4EAE3B3D79BA}"/>
                  </a:ext>
                </a:extLst>
              </p:cNvPr>
              <p:cNvSpPr txBox="1"/>
              <p:nvPr/>
            </p:nvSpPr>
            <p:spPr>
              <a:xfrm>
                <a:off x="875988" y="2309185"/>
                <a:ext cx="8851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=1/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CN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091159-7494-456D-AF64-4EAE3B3D7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988" y="2309185"/>
                <a:ext cx="885114" cy="215444"/>
              </a:xfrm>
              <a:prstGeom prst="rect">
                <a:avLst/>
              </a:prstGeom>
              <a:blipFill>
                <a:blip r:embed="rId6"/>
                <a:stretch>
                  <a:fillRect l="-5714" b="-3888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BF0F68-B5C1-75E6-580A-242B731FD748}"/>
                  </a:ext>
                </a:extLst>
              </p:cNvPr>
              <p:cNvSpPr txBox="1"/>
              <p:nvPr/>
            </p:nvSpPr>
            <p:spPr>
              <a:xfrm>
                <a:off x="998397" y="1253252"/>
                <a:ext cx="1751056" cy="6301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CN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BF0F68-B5C1-75E6-580A-242B731FD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397" y="1253252"/>
                <a:ext cx="1751056" cy="630173"/>
              </a:xfrm>
              <a:prstGeom prst="rect">
                <a:avLst/>
              </a:prstGeom>
              <a:blipFill>
                <a:blip r:embed="rId7"/>
                <a:stretch>
                  <a:fillRect l="-6475" t="-107843" b="-16470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BC3C66-B0B8-2AE1-B81D-D79FC3762A4D}"/>
                  </a:ext>
                </a:extLst>
              </p:cNvPr>
              <p:cNvSpPr txBox="1"/>
              <p:nvPr/>
            </p:nvSpPr>
            <p:spPr>
              <a:xfrm>
                <a:off x="9237618" y="1132433"/>
                <a:ext cx="1247906" cy="4322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CN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BC3C66-B0B8-2AE1-B81D-D79FC3762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7618" y="1132433"/>
                <a:ext cx="1247906" cy="432298"/>
              </a:xfrm>
              <a:prstGeom prst="rect">
                <a:avLst/>
              </a:prstGeom>
              <a:blipFill>
                <a:blip r:embed="rId8"/>
                <a:stretch>
                  <a:fillRect l="-3030" t="-2857" r="-3030" b="-11429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A8F7F2-B7C1-D2A2-0952-79DA65210D9C}"/>
                  </a:ext>
                </a:extLst>
              </p:cNvPr>
              <p:cNvSpPr txBox="1"/>
              <p:nvPr/>
            </p:nvSpPr>
            <p:spPr>
              <a:xfrm>
                <a:off x="9333117" y="2207834"/>
                <a:ext cx="13633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CN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A8F7F2-B7C1-D2A2-0952-79DA65210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3117" y="2207834"/>
                <a:ext cx="1363386" cy="215444"/>
              </a:xfrm>
              <a:prstGeom prst="rect">
                <a:avLst/>
              </a:prstGeom>
              <a:blipFill>
                <a:blip r:embed="rId9"/>
                <a:stretch>
                  <a:fillRect l="-1835" r="-1835" b="-2631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E33166-F76C-9428-F7E5-6D28A23A5773}"/>
                  </a:ext>
                </a:extLst>
              </p:cNvPr>
              <p:cNvSpPr txBox="1"/>
              <p:nvPr/>
            </p:nvSpPr>
            <p:spPr>
              <a:xfrm>
                <a:off x="524515" y="3726496"/>
                <a:ext cx="2315313" cy="4367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N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𝑛𝑘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CN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N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∅</m:t>
                          </m:r>
                          <m:d>
                            <m:dPr>
                              <m:ctrlPr>
                                <a:rPr lang="en-CN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N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Θ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CN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CN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E33166-F76C-9428-F7E5-6D28A23A5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15" y="3726496"/>
                <a:ext cx="2315313" cy="436786"/>
              </a:xfrm>
              <a:prstGeom prst="rect">
                <a:avLst/>
              </a:prstGeom>
              <a:blipFill>
                <a:blip r:embed="rId10"/>
                <a:stretch>
                  <a:fillRect l="-1639" t="-2857" r="-1639" b="-1428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DFBF10-1A23-B9D7-3E2F-A798A3902233}"/>
                  </a:ext>
                </a:extLst>
              </p:cNvPr>
              <p:cNvSpPr txBox="1"/>
              <p:nvPr/>
            </p:nvSpPr>
            <p:spPr>
              <a:xfrm>
                <a:off x="7432866" y="3872460"/>
                <a:ext cx="3600729" cy="5650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N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CN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ad>
                            <m:radPr>
                              <m:degHide m:val="on"/>
                              <m:ctrlPr>
                                <a:rPr lang="en-CN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CN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CN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CN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N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CN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N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CN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CN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CN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CN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CN" sz="1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8DFBF10-1A23-B9D7-3E2F-A798A3902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2866" y="3872460"/>
                <a:ext cx="3600729" cy="565026"/>
              </a:xfrm>
              <a:prstGeom prst="rect">
                <a:avLst/>
              </a:prstGeom>
              <a:blipFill>
                <a:blip r:embed="rId11"/>
                <a:stretch>
                  <a:fillRect l="-7394" t="-150000" r="-704" b="-208696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7A76DEAC-E0BD-CD59-61E4-8A3401112BC5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642845-AA05-A285-389F-57CC50BD85F8}"/>
              </a:ext>
            </a:extLst>
          </p:cNvPr>
          <p:cNvSpPr txBox="1"/>
          <p:nvPr/>
        </p:nvSpPr>
        <p:spPr>
          <a:xfrm>
            <a:off x="658368" y="338328"/>
            <a:ext cx="3657600" cy="15696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dirty="0">
                <a:solidFill>
                  <a:srgbClr val="2F80ED"/>
                </a:solidFill>
                <a:latin typeface="PingFang SC"/>
              </a:rPr>
              <a:t>WHAT IS </a:t>
            </a:r>
            <a:r>
              <a:rPr lang="en-CN" sz="1000" b="1" i="0" dirty="0">
                <a:solidFill>
                  <a:srgbClr val="2F80ED"/>
                </a:solidFill>
                <a:latin typeface="PingFang SC"/>
              </a:rPr>
              <a:t>Diffraction</a:t>
            </a:r>
            <a:endParaRPr sz="900" b="1" i="0" dirty="0">
              <a:solidFill>
                <a:srgbClr val="2F80ED"/>
              </a:solidFill>
              <a:latin typeface="Aptos Display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A2BC5B-8FC3-2660-D52F-CD641A57474B}"/>
              </a:ext>
            </a:extLst>
          </p:cNvPr>
          <p:cNvSpPr txBox="1"/>
          <p:nvPr/>
        </p:nvSpPr>
        <p:spPr>
          <a:xfrm>
            <a:off x="658368" y="630936"/>
            <a:ext cx="10789920" cy="43396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N" sz="2700" b="1" dirty="0">
                <a:solidFill>
                  <a:srgbClr val="142536"/>
                </a:solidFill>
                <a:latin typeface="PingFang SC"/>
              </a:rPr>
              <a:t>傅立叶变换</a:t>
            </a:r>
            <a:endParaRPr sz="2700" b="1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02DCFB9-77D4-E1F0-9586-CB589DFFD1FD}"/>
              </a:ext>
            </a:extLst>
          </p:cNvPr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148A51-B293-9A25-5F9B-DCEEA1CACD60}"/>
              </a:ext>
            </a:extLst>
          </p:cNvPr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665499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WORKFLOW BOTTLENECK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传统流程为什么难以规模化？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" y="1426464"/>
            <a:ext cx="2544318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1545336"/>
            <a:ext cx="2361438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检索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1819656"/>
            <a:ext cx="2361438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候选库与匹配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2414" y="1655064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40430" y="1426464"/>
            <a:ext cx="2544318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41014" y="1545336"/>
            <a:ext cx="2361438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手工判断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1014" y="1819656"/>
            <a:ext cx="2361438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调参 / 排错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84748" y="1655064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12764" y="1426464"/>
            <a:ext cx="2544318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13348" y="1545336"/>
            <a:ext cx="2361438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精修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3348" y="1819656"/>
            <a:ext cx="2361438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峰分解与拟合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57082" y="1655064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785098" y="1426464"/>
            <a:ext cx="2544318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885682" y="1545336"/>
            <a:ext cx="2361438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报告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85682" y="1819656"/>
            <a:ext cx="2361438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整理证据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9808" y="2514600"/>
            <a:ext cx="10573512" cy="26609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3534" y="5562267"/>
            <a:ext cx="6510528" cy="66479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专家经验被困在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：</a:t>
            </a:r>
            <a:endParaRPr lang="en-US" sz="1400" dirty="0">
              <a:solidFill>
                <a:srgbClr val="142536"/>
              </a:solidFill>
              <a:latin typeface="PingFang SC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sz="1400" b="0" i="0" dirty="0">
                <a:solidFill>
                  <a:srgbClr val="142536"/>
                </a:solidFill>
                <a:latin typeface="PingFang SC"/>
              </a:rPr>
              <a:t>
•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难复用的操作顺序</a:t>
            </a:r>
            <a:r>
              <a:rPr lang="zh-CN" altLang="en-US" sz="1400" dirty="0">
                <a:solidFill>
                  <a:srgbClr val="142536"/>
                </a:solidFill>
                <a:latin typeface="PingFang SC"/>
              </a:rPr>
              <a:t>    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•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难解释的调参依</a:t>
            </a:r>
            <a:r>
              <a:rPr lang="ja-JP" altLang="en-US" sz="1400" b="0" i="0">
                <a:solidFill>
                  <a:srgbClr val="142536"/>
                </a:solidFill>
                <a:latin typeface="PingFang SC"/>
              </a:rPr>
              <a:t>据</a:t>
            </a:r>
            <a:r>
              <a:rPr lang="zh-CN" altLang="en-US" sz="1400" dirty="0">
                <a:solidFill>
                  <a:srgbClr val="142536"/>
                </a:solidFill>
                <a:latin typeface="PingFang SC"/>
              </a:rPr>
              <a:t>     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•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难沉淀的失败案例</a:t>
            </a:r>
            <a:endParaRPr sz="1700" b="0" i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57765" y="5989320"/>
            <a:ext cx="3639312" cy="20313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 dirty="0" err="1">
                <a:solidFill>
                  <a:srgbClr val="C00000"/>
                </a:solidFill>
                <a:latin typeface="PingFang SC"/>
              </a:rPr>
              <a:t>干将</a:t>
            </a:r>
            <a:r>
              <a:rPr lang="zh-CN" altLang="en-US" sz="1200" b="1" i="0" dirty="0">
                <a:solidFill>
                  <a:srgbClr val="C00000"/>
                </a:solidFill>
                <a:latin typeface="PingFang SC"/>
              </a:rPr>
              <a:t>：</a:t>
            </a:r>
            <a:r>
              <a:rPr sz="1200" b="1" i="0" dirty="0" err="1">
                <a:solidFill>
                  <a:srgbClr val="C00000"/>
                </a:solidFill>
                <a:latin typeface="PingFang SC"/>
              </a:rPr>
              <a:t>将“过程”本身作为可学习的科学资产</a:t>
            </a:r>
            <a:endParaRPr sz="2800" b="1" i="0" dirty="0">
              <a:solidFill>
                <a:srgbClr val="C00000"/>
              </a:solidFill>
              <a:latin typeface="PingFang SC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26EF982-69D0-F74F-4747-C6399D466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593847"/>
            <a:ext cx="7186749" cy="250873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889AA00-BE84-121A-FCDC-5AB4C9EA2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082" y="2593847"/>
            <a:ext cx="2393805" cy="2486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5A784-011D-1D16-AB22-02F3EDCD8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932029-E97F-AB48-C111-EEA605297F4E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0D41B-F9EE-5BD3-0975-090FDE26541B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3EC709-7D11-C157-4BEB-E63FA45BB3C5}"/>
              </a:ext>
            </a:extLst>
          </p:cNvPr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F80ED"/>
                </a:solidFill>
                <a:latin typeface="PingFang SC"/>
              </a:rPr>
              <a:t>CAPABILITY I / SIMXRD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2FE652-6EFC-4203-983F-1D809D98D45F}"/>
              </a:ext>
            </a:extLst>
          </p:cNvPr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42536"/>
                </a:solidFill>
                <a:latin typeface="PingFang SC"/>
              </a:rPr>
              <a:t>SimXRD：干将的物理高保真模拟域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8B8A2E-A78E-A097-95F7-F53B6EB482FA}"/>
              </a:ext>
            </a:extLst>
          </p:cNvPr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E8EC24-3D52-5860-1C6A-01D535B7F775}"/>
              </a:ext>
            </a:extLst>
          </p:cNvPr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11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76EF39E-95A1-9766-316C-E94A90F94E41}"/>
              </a:ext>
            </a:extLst>
          </p:cNvPr>
          <p:cNvSpPr/>
          <p:nvPr/>
        </p:nvSpPr>
        <p:spPr>
          <a:xfrm>
            <a:off x="658368" y="1536192"/>
            <a:ext cx="4809744" cy="3986784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9262F31-7172-04E5-DAC7-862C120AE016}"/>
              </a:ext>
            </a:extLst>
          </p:cNvPr>
          <p:cNvSpPr/>
          <p:nvPr/>
        </p:nvSpPr>
        <p:spPr>
          <a:xfrm>
            <a:off x="6062472" y="1801368"/>
            <a:ext cx="4133087" cy="1042415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9FA580-F4B8-1C08-5A56-1C6D95EC29D4}"/>
              </a:ext>
            </a:extLst>
          </p:cNvPr>
          <p:cNvSpPr/>
          <p:nvPr/>
        </p:nvSpPr>
        <p:spPr>
          <a:xfrm>
            <a:off x="6062472" y="1801368"/>
            <a:ext cx="50292" cy="1042415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09E228-EAF9-8C1D-5259-DCA9892305CD}"/>
              </a:ext>
            </a:extLst>
          </p:cNvPr>
          <p:cNvSpPr txBox="1"/>
          <p:nvPr/>
        </p:nvSpPr>
        <p:spPr>
          <a:xfrm>
            <a:off x="6263640" y="1956816"/>
            <a:ext cx="3813047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规模与覆盖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C9E954-4821-19F4-FCDB-543C0B91F0EF}"/>
              </a:ext>
            </a:extLst>
          </p:cNvPr>
          <p:cNvSpPr txBox="1"/>
          <p:nvPr/>
        </p:nvSpPr>
        <p:spPr>
          <a:xfrm>
            <a:off x="6263640" y="2331720"/>
            <a:ext cx="3785615" cy="51090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142536"/>
                </a:solidFill>
                <a:latin typeface="PingFang SC"/>
              </a:rPr>
              <a:t>4,065,346 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条模拟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 PXRD 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图谱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
119,569 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个晶体结构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2EF03BD-01B7-C0DE-F822-D1FFCEFDF4A9}"/>
              </a:ext>
            </a:extLst>
          </p:cNvPr>
          <p:cNvSpPr/>
          <p:nvPr/>
        </p:nvSpPr>
        <p:spPr>
          <a:xfrm>
            <a:off x="6062472" y="3209544"/>
            <a:ext cx="4133087" cy="1042415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7265C6-16FD-ADD1-7CF5-F17F2CC0F8DA}"/>
              </a:ext>
            </a:extLst>
          </p:cNvPr>
          <p:cNvSpPr/>
          <p:nvPr/>
        </p:nvSpPr>
        <p:spPr>
          <a:xfrm>
            <a:off x="6062472" y="3209544"/>
            <a:ext cx="50292" cy="1042415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17505E-7747-D77E-8195-53982AD04EF9}"/>
              </a:ext>
            </a:extLst>
          </p:cNvPr>
          <p:cNvSpPr txBox="1"/>
          <p:nvPr/>
        </p:nvSpPr>
        <p:spPr>
          <a:xfrm>
            <a:off x="6263640" y="3364992"/>
            <a:ext cx="3813047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物理可控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116882-B5A7-D1ED-9DDC-EFA00E50FE0B}"/>
              </a:ext>
            </a:extLst>
          </p:cNvPr>
          <p:cNvSpPr txBox="1"/>
          <p:nvPr/>
        </p:nvSpPr>
        <p:spPr>
          <a:xfrm>
            <a:off x="6263640" y="3739896"/>
            <a:ext cx="3785615" cy="51090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dirty="0" err="1">
                <a:solidFill>
                  <a:srgbClr val="142536"/>
                </a:solidFill>
                <a:latin typeface="PingFang SC"/>
              </a:rPr>
              <a:t>结构、峰形、样品与仪器扰动</a:t>
            </a:r>
            <a:r>
              <a:rPr sz="1600" dirty="0">
                <a:solidFill>
                  <a:srgbClr val="142536"/>
                </a:solidFill>
                <a:latin typeface="PingFang SC"/>
              </a:rPr>
              <a:t>
</a:t>
            </a:r>
            <a:r>
              <a:rPr sz="1600" dirty="0" err="1">
                <a:solidFill>
                  <a:srgbClr val="142536"/>
                </a:solidFill>
                <a:latin typeface="PingFang SC"/>
              </a:rPr>
              <a:t>均可系统扫描与追溯</a:t>
            </a:r>
            <a:r>
              <a:rPr sz="160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1069C8-8C46-8BD0-84A4-75CE75AB2625}"/>
              </a:ext>
            </a:extLst>
          </p:cNvPr>
          <p:cNvSpPr txBox="1"/>
          <p:nvPr/>
        </p:nvSpPr>
        <p:spPr>
          <a:xfrm>
            <a:off x="6062471" y="5001768"/>
            <a:ext cx="4525317" cy="51090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142536"/>
                </a:solidFill>
                <a:latin typeface="PingFang SC"/>
              </a:rPr>
              <a:t>干将在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 SimXRD 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上学习“结构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 → 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图谱”的物理映射，为候选识别、异常诊断与跨条件泛化建立先验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pic>
        <p:nvPicPr>
          <p:cNvPr id="21" name="Picture 20" descr="simxrd_effect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42" y="3024354"/>
            <a:ext cx="4543196" cy="22845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2D64E1-707B-2554-CCD2-A4D3246ECB07}"/>
              </a:ext>
            </a:extLst>
          </p:cNvPr>
          <p:cNvSpPr txBox="1"/>
          <p:nvPr/>
        </p:nvSpPr>
        <p:spPr>
          <a:xfrm>
            <a:off x="530352" y="6492240"/>
            <a:ext cx="9875520" cy="130805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66B79"/>
                </a:solidFill>
                <a:latin typeface="PingFang SC"/>
              </a:rPr>
              <a:t>参考文献：Cao, B. et al. SimXRD-4M. ICLR, 2025.</a:t>
            </a:r>
            <a:endParaRPr sz="730" b="0" i="0" dirty="0">
              <a:solidFill>
                <a:srgbClr val="566B79"/>
              </a:solidFill>
              <a:latin typeface="PingFang SC"/>
            </a:endParaRPr>
          </a:p>
        </p:txBody>
      </p:sp>
      <p:pic>
        <p:nvPicPr>
          <p:cNvPr id="2" name="Picture 2" descr="Diffraction GIFs - Get the best gif on GIFER">
            <a:extLst>
              <a:ext uri="{FF2B5EF4-FFF2-40B4-BE49-F238E27FC236}">
                <a16:creationId xmlns:a16="http://schemas.microsoft.com/office/drawing/2014/main" id="{7C55FB5D-BDA9-C4F7-7701-A924EFC4B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489" y="1700231"/>
            <a:ext cx="1746256" cy="13594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03701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028DD5-A7B7-4818-B2BA-FD32CD73762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F80ED"/>
                </a:solidFill>
                <a:latin typeface="PingFang SC"/>
              </a:rPr>
              <a:t>CAPABILITY I / OPXRD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42536"/>
                </a:solidFill>
                <a:latin typeface="PingFang SC"/>
              </a:rPr>
              <a:t>opXRD：干将的真实实验强度与仪器域校准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9875520" cy="164592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66B79"/>
                </a:solidFill>
                <a:latin typeface="PingFang SC"/>
              </a:rPr>
              <a:t>参考文献：Hollarek, M. et al. opXRD. Advanced Intelligent Discovery, 2025.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4464" y="1668780"/>
            <a:ext cx="4809744" cy="3986784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096000" y="2069963"/>
            <a:ext cx="4133087" cy="1042415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96000" y="2069963"/>
            <a:ext cx="50292" cy="1042415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97168" y="2225411"/>
            <a:ext cx="3813047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真实实验图谱</a:t>
            </a:r>
            <a:endParaRPr sz="1600" b="1" i="0" dirty="0">
              <a:solidFill>
                <a:srgbClr val="2F80ED"/>
              </a:solidFill>
              <a:latin typeface="PingFang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97168" y="2600315"/>
            <a:ext cx="3785615" cy="51090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142536"/>
                </a:solidFill>
                <a:latin typeface="PingFang SC"/>
              </a:rPr>
              <a:t>92,552 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条原始实验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 XRD 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图谱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，
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反映真实仪器与样品复杂性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0" y="3478139"/>
            <a:ext cx="4133087" cy="1042415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96000" y="3478139"/>
            <a:ext cx="50292" cy="1042415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97168" y="3633587"/>
            <a:ext cx="3813047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带标注校准集</a:t>
            </a:r>
            <a:endParaRPr sz="1600" b="1" i="0" dirty="0">
              <a:solidFill>
                <a:srgbClr val="F2994A"/>
              </a:solidFill>
              <a:latin typeface="PingFang SC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97168" y="4008491"/>
            <a:ext cx="3785615" cy="51090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dirty="0" err="1">
                <a:solidFill>
                  <a:srgbClr val="142536"/>
                </a:solidFill>
                <a:latin typeface="PingFang SC"/>
              </a:rPr>
              <a:t>约</a:t>
            </a:r>
            <a:r>
              <a:rPr sz="1600" dirty="0">
                <a:solidFill>
                  <a:srgbClr val="142536"/>
                </a:solidFill>
                <a:latin typeface="PingFang SC"/>
              </a:rPr>
              <a:t> 2K </a:t>
            </a:r>
            <a:r>
              <a:rPr sz="1600" dirty="0" err="1">
                <a:solidFill>
                  <a:srgbClr val="142536"/>
                </a:solidFill>
                <a:latin typeface="PingFang SC"/>
              </a:rPr>
              <a:t>条标注样本，用于衡量</a:t>
            </a:r>
            <a:r>
              <a:rPr sz="1600" dirty="0">
                <a:solidFill>
                  <a:srgbClr val="142536"/>
                </a:solidFill>
                <a:latin typeface="PingFang SC"/>
              </a:rPr>
              <a:t>
</a:t>
            </a:r>
            <a:r>
              <a:rPr sz="1600" dirty="0" err="1">
                <a:solidFill>
                  <a:srgbClr val="142536"/>
                </a:solidFill>
                <a:latin typeface="PingFang SC"/>
              </a:rPr>
              <a:t>模拟</a:t>
            </a:r>
            <a:r>
              <a:rPr sz="1600" dirty="0">
                <a:solidFill>
                  <a:srgbClr val="142536"/>
                </a:solidFill>
                <a:latin typeface="PingFang SC"/>
              </a:rPr>
              <a:t>—</a:t>
            </a:r>
            <a:r>
              <a:rPr sz="1600" dirty="0" err="1">
                <a:solidFill>
                  <a:srgbClr val="142536"/>
                </a:solidFill>
                <a:latin typeface="PingFang SC"/>
              </a:rPr>
              <a:t>真实域的泛化边界</a:t>
            </a:r>
            <a:r>
              <a:rPr sz="160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0" y="5134356"/>
            <a:ext cx="4397382" cy="51090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dirty="0" err="1">
                <a:solidFill>
                  <a:srgbClr val="142536"/>
                </a:solidFill>
                <a:latin typeface="PingFang SC"/>
              </a:rPr>
              <a:t>opXRD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 让干将不只在模拟域“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学会识别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”，</a:t>
            </a:r>
            <a:r>
              <a:rPr sz="1600" b="0" dirty="0" err="1">
                <a:solidFill>
                  <a:srgbClr val="142536"/>
                </a:solidFill>
                <a:latin typeface="PingFang SC"/>
              </a:rPr>
              <a:t>还要在真实实验强度、背景和仪器差异中接受校准</a:t>
            </a:r>
            <a:r>
              <a:rPr sz="16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28" y="2080260"/>
            <a:ext cx="4754880" cy="32095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9CE61F-F434-0E17-BB21-1E4ABEF06CF3}"/>
              </a:ext>
            </a:extLst>
          </p:cNvPr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84048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XQUERYER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69848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XQueryer：从图谱与化学先验推理晶体候选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9875520" cy="164592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66B79"/>
                </a:solidFill>
                <a:latin typeface="PingFang SC"/>
              </a:rPr>
              <a:t>参考文献：Cao, B. et al. XQueryer. National Science Review, 2025.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52576" y="1307592"/>
            <a:ext cx="9441180" cy="299649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165" y="1347033"/>
            <a:ext cx="8108001" cy="2911206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1197356" y="5102352"/>
            <a:ext cx="1301496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88796" y="5212080"/>
            <a:ext cx="1136904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PXRD + 元素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8796" y="5486400"/>
            <a:ext cx="1136904" cy="14630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输入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8852" y="5321808"/>
            <a:ext cx="128016" cy="20116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626868" y="5102352"/>
            <a:ext cx="1301496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18308" y="5212080"/>
            <a:ext cx="1136904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交叉注意力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18308" y="5486400"/>
            <a:ext cx="1136904" cy="14630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中间证据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28364" y="5321808"/>
            <a:ext cx="128016" cy="20116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56380" y="5102352"/>
            <a:ext cx="1301496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147820" y="5212080"/>
            <a:ext cx="1136904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候选结构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47820" y="5486400"/>
            <a:ext cx="1136904" cy="14630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142536"/>
                </a:solidFill>
                <a:latin typeface="PingFang SC"/>
              </a:rPr>
              <a:t>可复核输出</a:t>
            </a:r>
            <a:endParaRPr sz="1600" b="1" i="0" dirty="0">
              <a:solidFill>
                <a:srgbClr val="142536"/>
              </a:solidFill>
              <a:latin typeface="PingFang SC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00C3B93-B742-94B4-C9D6-B3B360BBAD1B}"/>
              </a:ext>
            </a:extLst>
          </p:cNvPr>
          <p:cNvGrpSpPr/>
          <p:nvPr/>
        </p:nvGrpSpPr>
        <p:grpSpPr>
          <a:xfrm>
            <a:off x="6420104" y="4745736"/>
            <a:ext cx="4160520" cy="1417320"/>
            <a:chOff x="6144768" y="2999232"/>
            <a:chExt cx="4160520" cy="1417320"/>
          </a:xfrm>
        </p:grpSpPr>
        <p:sp>
          <p:nvSpPr>
            <p:cNvPr id="23" name="Rounded Rectangle 22"/>
            <p:cNvSpPr/>
            <p:nvPr/>
          </p:nvSpPr>
          <p:spPr>
            <a:xfrm>
              <a:off x="6144768" y="2999232"/>
              <a:ext cx="4160520" cy="1417320"/>
            </a:xfrm>
            <a:prstGeom prst="roundRect">
              <a:avLst>
                <a:gd name="adj" fmla="val 8000"/>
              </a:avLst>
            </a:prstGeom>
            <a:solidFill>
              <a:srgbClr val="F4F8FB"/>
            </a:solidFill>
            <a:ln>
              <a:solidFill>
                <a:srgbClr val="F4F8F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44768" y="2999232"/>
              <a:ext cx="64008" cy="1417320"/>
            </a:xfrm>
            <a:prstGeom prst="rect">
              <a:avLst/>
            </a:prstGeom>
            <a:solidFill>
              <a:srgbClr val="2F80ED"/>
            </a:solidFill>
            <a:ln>
              <a:solidFill>
                <a:srgbClr val="2F80E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27648" y="3145536"/>
              <a:ext cx="3867912" cy="210312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600" b="1" i="0" dirty="0" err="1">
                  <a:solidFill>
                    <a:srgbClr val="142536"/>
                  </a:solidFill>
                  <a:latin typeface="PingFang SC"/>
                </a:rPr>
                <a:t>在干将中的作用</a:t>
              </a:r>
              <a:endParaRPr sz="1600" b="1" i="0" dirty="0">
                <a:solidFill>
                  <a:srgbClr val="142536"/>
                </a:solidFill>
                <a:latin typeface="PingFang SC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27648" y="3502152"/>
              <a:ext cx="3849624" cy="822960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400" b="0" i="0" dirty="0" err="1">
                  <a:solidFill>
                    <a:srgbClr val="142536"/>
                  </a:solidFill>
                  <a:latin typeface="PingFang SC"/>
                </a:rPr>
                <a:t>XQueryer</a:t>
              </a:r>
              <a:r>
                <a:rPr sz="1400" b="0" i="0" dirty="0">
                  <a:solidFill>
                    <a:srgbClr val="142536"/>
                  </a:solidFill>
                  <a:latin typeface="PingFang SC"/>
                </a:rPr>
                <a:t> </a:t>
              </a:r>
              <a:r>
                <a:rPr sz="1400" b="0" i="0" dirty="0" err="1">
                  <a:solidFill>
                    <a:srgbClr val="142536"/>
                  </a:solidFill>
                  <a:latin typeface="PingFang SC"/>
                </a:rPr>
                <a:t>面向全化学元素体系的晶体</a:t>
              </a:r>
              <a:r>
                <a:rPr sz="1400" b="0" i="0" dirty="0">
                  <a:solidFill>
                    <a:srgbClr val="142536"/>
                  </a:solidFill>
                  <a:latin typeface="PingFang SC"/>
                </a:rPr>
                <a:t> / </a:t>
              </a:r>
              <a:r>
                <a:rPr sz="1400" b="0" i="0" dirty="0" err="1">
                  <a:solidFill>
                    <a:srgbClr val="142536"/>
                  </a:solidFill>
                  <a:latin typeface="PingFang SC"/>
                </a:rPr>
                <a:t>物相识别；频域模式、局部峰形与元素先验共同降低</a:t>
              </a:r>
              <a:r>
                <a:rPr sz="1400" b="0" i="0" dirty="0">
                  <a:solidFill>
                    <a:srgbClr val="142536"/>
                  </a:solidFill>
                  <a:latin typeface="PingFang SC"/>
                </a:rPr>
                <a:t> PXRD </a:t>
              </a:r>
              <a:r>
                <a:rPr sz="1400" b="0" i="0" dirty="0" err="1">
                  <a:solidFill>
                    <a:srgbClr val="142536"/>
                  </a:solidFill>
                  <a:latin typeface="PingFang SC"/>
                </a:rPr>
                <a:t>逆问题的多解性</a:t>
              </a:r>
              <a:r>
                <a:rPr sz="1400" b="0" i="0" dirty="0">
                  <a:solidFill>
                    <a:srgbClr val="142536"/>
                  </a:solidFill>
                  <a:latin typeface="PingFang SC"/>
                </a:rPr>
                <a:t>。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51A4E-6406-28DD-AD6A-675B5701C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402336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F80ED"/>
                </a:solidFill>
                <a:latin typeface="PingFang SC"/>
              </a:rPr>
              <a:t>CAPABILITY II / XMATCHER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69848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42536"/>
                </a:solidFill>
                <a:latin typeface="PingFang SC"/>
              </a:rPr>
              <a:t>XMatcher：更稳健的单相 / 多相搜索匹配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9875520" cy="130805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66B79"/>
                </a:solidFill>
                <a:latin typeface="PingFang SC"/>
              </a:rPr>
              <a:t>参考文献：Cao, B. et al. XMatcher. arXiv, 2025.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1228" y="2044598"/>
            <a:ext cx="6748272" cy="354787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" y="2122322"/>
            <a:ext cx="6571488" cy="344220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708392" y="2122322"/>
            <a:ext cx="3584448" cy="64008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08392" y="2305202"/>
            <a:ext cx="3584448" cy="3108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从候选库到可解释排序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08392" y="2780690"/>
            <a:ext cx="3474720" cy="1417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42536"/>
                </a:solidFill>
                <a:latin typeface="PingFang SC"/>
              </a:rPr>
              <a:t>XMatcher 在已知候选库内进行证据排序：既比较全谱相似性，也关注关键峰是否得到解释，支持单相和多相任务。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08392" y="4422038"/>
            <a:ext cx="3584448" cy="1170432"/>
          </a:xfrm>
          <a:prstGeom prst="roundRect">
            <a:avLst>
              <a:gd name="adj" fmla="val 6000"/>
            </a:avLst>
          </a:prstGeom>
          <a:solidFill>
            <a:srgbClr val="F4F8F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872984" y="4577486"/>
            <a:ext cx="3273552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dirty="0" err="1">
                <a:solidFill>
                  <a:srgbClr val="142536"/>
                </a:solidFill>
                <a:latin typeface="PingFang SC"/>
              </a:rPr>
              <a:t>干将中的角色</a:t>
            </a:r>
            <a:endParaRPr sz="1600" b="1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72984" y="4943246"/>
            <a:ext cx="3291840" cy="4389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142536"/>
                </a:solidFill>
                <a:latin typeface="PingFang SC"/>
              </a:rPr>
              <a:t>保留候选、支持峰与未解释残差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，
</a:t>
            </a:r>
            <a:r>
              <a:rPr sz="1400" b="0" dirty="0" err="1">
                <a:solidFill>
                  <a:srgbClr val="142536"/>
                </a:solidFill>
                <a:latin typeface="PingFang SC"/>
              </a:rPr>
              <a:t>让结果可复核、可追溯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56141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FE28E-9AF6-67F9-7A07-308762B11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402336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F80ED"/>
                </a:solidFill>
                <a:latin typeface="PingFang SC"/>
              </a:rPr>
              <a:t>CAPABILITY II / XDECOMPOSER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69848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42536"/>
                </a:solidFill>
                <a:latin typeface="PingFang SC"/>
              </a:rPr>
              <a:t>XDecomposer：面向多相 PXRD 的集合预测与盲源分离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2760436" cy="141577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dirty="0" err="1">
                <a:solidFill>
                  <a:srgbClr val="566B79"/>
                </a:solidFill>
                <a:latin typeface="PingFang SC"/>
              </a:rPr>
              <a:t>参考文献：</a:t>
            </a:r>
            <a:r>
              <a:rPr lang="en-US" sz="800" b="0" dirty="0" err="1">
                <a:solidFill>
                  <a:srgbClr val="566B79"/>
                </a:solidFill>
                <a:latin typeface="PingFang SC"/>
              </a:rPr>
              <a:t>Gao</a:t>
            </a:r>
            <a:r>
              <a:rPr lang="en-US" sz="800" b="0" dirty="0">
                <a:solidFill>
                  <a:srgbClr val="566B79"/>
                </a:solidFill>
                <a:latin typeface="PingFang SC"/>
              </a:rPr>
              <a:t>, HY, </a:t>
            </a:r>
            <a:r>
              <a:rPr sz="800" b="0" dirty="0">
                <a:solidFill>
                  <a:srgbClr val="566B79"/>
                </a:solidFill>
                <a:latin typeface="PingFang SC"/>
              </a:rPr>
              <a:t>Cao, B.</a:t>
            </a:r>
            <a:r>
              <a:rPr lang="en-US" sz="800" b="0" dirty="0">
                <a:solidFill>
                  <a:srgbClr val="566B79"/>
                </a:solidFill>
                <a:latin typeface="PingFang SC"/>
              </a:rPr>
              <a:t>*</a:t>
            </a:r>
            <a:r>
              <a:rPr sz="800" b="0" dirty="0">
                <a:solidFill>
                  <a:srgbClr val="566B79"/>
                </a:solidFill>
                <a:latin typeface="PingFang SC"/>
              </a:rPr>
              <a:t> et al. </a:t>
            </a:r>
            <a:r>
              <a:rPr sz="800" b="0" dirty="0" err="1">
                <a:solidFill>
                  <a:srgbClr val="566B79"/>
                </a:solidFill>
                <a:latin typeface="PingFang SC"/>
              </a:rPr>
              <a:t>XDecomposer</a:t>
            </a:r>
            <a:r>
              <a:rPr sz="800" b="0" dirty="0">
                <a:solidFill>
                  <a:srgbClr val="566B79"/>
                </a:solidFill>
                <a:latin typeface="PingFang SC"/>
              </a:rPr>
              <a:t>. </a:t>
            </a:r>
            <a:r>
              <a:rPr sz="800" b="0" dirty="0" err="1">
                <a:solidFill>
                  <a:srgbClr val="566B79"/>
                </a:solidFill>
                <a:latin typeface="PingFang SC"/>
              </a:rPr>
              <a:t>NeurIPS</a:t>
            </a:r>
            <a:r>
              <a:rPr sz="800" b="0" dirty="0">
                <a:solidFill>
                  <a:srgbClr val="566B79"/>
                </a:solidFill>
                <a:latin typeface="PingFang SC"/>
              </a:rPr>
              <a:t>, 2025.</a:t>
            </a:r>
            <a:endParaRPr sz="730" b="0" dirty="0">
              <a:solidFill>
                <a:srgbClr val="566B79"/>
              </a:solidFill>
              <a:latin typeface="PingFang S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747072"/>
            <a:ext cx="6748272" cy="39765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685532" y="1824796"/>
            <a:ext cx="3584448" cy="64008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685532" y="2007676"/>
            <a:ext cx="3584448" cy="31089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把混合谱拆回相集合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5532" y="2483164"/>
            <a:ext cx="3474720" cy="66479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142536"/>
                </a:solidFill>
                <a:latin typeface="PingFang SC"/>
              </a:rPr>
              <a:t>XDecomposer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 </a:t>
            </a:r>
            <a:r>
              <a:rPr sz="1400" b="0" dirty="0" err="1">
                <a:solidFill>
                  <a:srgbClr val="142536"/>
                </a:solidFill>
                <a:latin typeface="PingFang SC"/>
              </a:rPr>
              <a:t>将多相识别表述为集合预测：同一谱图中可能同时存在多个相，需要恢复“有哪些相”及其可解释贡献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0" y="4411412"/>
            <a:ext cx="3584448" cy="1170432"/>
          </a:xfrm>
          <a:prstGeom prst="roundRect">
            <a:avLst>
              <a:gd name="adj" fmla="val 6000"/>
            </a:avLst>
          </a:prstGeom>
          <a:solidFill>
            <a:srgbClr val="F4F8F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36992" y="4566860"/>
            <a:ext cx="3273552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42536"/>
                </a:solidFill>
                <a:latin typeface="PingFang SC"/>
              </a:rPr>
              <a:t>干将中的角色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36992" y="4932620"/>
            <a:ext cx="3291840" cy="44935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142536"/>
                </a:solidFill>
                <a:latin typeface="PingFang SC"/>
              </a:rPr>
              <a:t>保留候选、支持峰与未解释残差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，
</a:t>
            </a:r>
            <a:r>
              <a:rPr sz="1400" b="0" dirty="0" err="1">
                <a:solidFill>
                  <a:srgbClr val="142536"/>
                </a:solidFill>
                <a:latin typeface="PingFang SC"/>
              </a:rPr>
              <a:t>让结果可复核、可追溯</a:t>
            </a:r>
            <a:r>
              <a:rPr sz="1400" b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68866D8-0917-2142-8B90-40A2BA52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32" y="1856800"/>
            <a:ext cx="6563367" cy="376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86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CAPABILITY III / REFINEMENT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干将的第三类能力：将结构候选送入物理锚定精修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9875520" cy="141577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66B79"/>
                </a:solidFill>
                <a:latin typeface="PingFang SC"/>
              </a:rPr>
              <a:t>参考文献：Cao, B. et al. AI-Driven Structure Refinement of X-ray Diffraction. arXiv:2602.16372, 2026.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8862" y="1707331"/>
            <a:ext cx="5029200" cy="38404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候选结构 ≠ 物理成立。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91430" y="2319979"/>
            <a:ext cx="4992624" cy="3072384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physics-anchored refinem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091" y="2347411"/>
            <a:ext cx="4325300" cy="301752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851566" y="1981651"/>
            <a:ext cx="3886200" cy="91440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1566" y="1981651"/>
            <a:ext cx="50292" cy="91440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052734" y="2137099"/>
            <a:ext cx="356616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布拉格一致性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52734" y="2512003"/>
            <a:ext cx="3538728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峰位是否对应允许反射？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1566" y="3188659"/>
            <a:ext cx="3886200" cy="91440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1566" y="3188659"/>
            <a:ext cx="50292" cy="91440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052734" y="3344107"/>
            <a:ext cx="356616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峰形与强度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2734" y="3719011"/>
            <a:ext cx="3538728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展宽、组分与强度贡献是否可解释？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1566" y="4395667"/>
            <a:ext cx="3886200" cy="91440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1566" y="4395667"/>
            <a:ext cx="50292" cy="914400"/>
          </a:xfrm>
          <a:prstGeom prst="rect">
            <a:avLst/>
          </a:prstGeom>
          <a:solidFill>
            <a:srgbClr val="0B1F33"/>
          </a:solidFill>
          <a:ln>
            <a:solidFill>
              <a:srgbClr val="0B1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052734" y="4551115"/>
            <a:ext cx="356616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残差诊断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2734" y="4926019"/>
            <a:ext cx="3538728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哪些局部证据仍不支持该结论？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364DA0-7F72-8B69-5055-A81B3BA64B7A}"/>
              </a:ext>
            </a:extLst>
          </p:cNvPr>
          <p:cNvSpPr txBox="1"/>
          <p:nvPr/>
        </p:nvSpPr>
        <p:spPr>
          <a:xfrm>
            <a:off x="1191430" y="5837761"/>
            <a:ext cx="5663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CN" sz="1400" dirty="0"/>
              <a:t>Whole-Pattern Expectation Maximization Reconciles Crystal Structures</a:t>
            </a:r>
            <a:endParaRPr lang="en-CN" sz="1400" b="0" dirty="0">
              <a:solidFill>
                <a:srgbClr val="142536"/>
              </a:solidFill>
              <a:latin typeface="PingFang S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·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 dirty="0">
                <a:solidFill>
                  <a:srgbClr val="2F80ED"/>
                </a:solidFill>
                <a:latin typeface="PingFang SC"/>
              </a:rPr>
              <a:t>CAPABILITY III / REFINEMENT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强重叠为何困难：传统最小二乘在拥挤谱区容易失稳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11597" y="1357884"/>
            <a:ext cx="5038344" cy="4032503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540474" y="5490972"/>
            <a:ext cx="1656622" cy="17235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000" b="1" dirty="0" err="1">
                <a:solidFill>
                  <a:srgbClr val="2F80ED"/>
                </a:solidFill>
                <a:latin typeface="+mj-lt"/>
              </a:rPr>
              <a:t>浙江大学新媒体</a:t>
            </a:r>
            <a:r>
              <a:rPr lang="en-US" altLang="zh-CN" sz="1000" b="1" dirty="0" err="1">
                <a:solidFill>
                  <a:srgbClr val="2F80ED"/>
                </a:solidFill>
                <a:latin typeface="+mj-lt"/>
              </a:rPr>
              <a:t>Richard</a:t>
            </a:r>
            <a:r>
              <a:rPr lang="zh-CN" altLang="en-US" sz="1000" b="1" dirty="0">
                <a:solidFill>
                  <a:srgbClr val="2F80ED"/>
                </a:solidFill>
                <a:latin typeface="+mj-lt"/>
              </a:rPr>
              <a:t>评述</a:t>
            </a:r>
            <a:endParaRPr sz="1000" b="1" dirty="0">
              <a:solidFill>
                <a:srgbClr val="2F80ED"/>
              </a:solidFill>
              <a:latin typeface="+mj-l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566577" y="1477995"/>
            <a:ext cx="4160520" cy="9601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566577" y="1477995"/>
            <a:ext cx="50292" cy="96012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767745" y="1633443"/>
            <a:ext cx="384048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强度耦合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7745" y="2008347"/>
            <a:ext cx="3813048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42536"/>
                </a:solidFill>
                <a:latin typeface="PingFang SC"/>
              </a:rPr>
              <a:t>多个衍射峰在同一区间叠加，单点强度无法唯一归属到某一反射。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66577" y="2785587"/>
            <a:ext cx="4160520" cy="9601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566577" y="2785587"/>
            <a:ext cx="50292" cy="96012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67745" y="2941035"/>
            <a:ext cx="384048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参数耦合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7745" y="3315939"/>
            <a:ext cx="3813048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42536"/>
                </a:solidFill>
                <a:latin typeface="PingFang SC"/>
              </a:rPr>
              <a:t>峰位、展宽、背景与相比例共同改变残差；多组参数都可能“拟合得好”。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66577" y="4093178"/>
            <a:ext cx="4160520" cy="1041261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566577" y="4093179"/>
            <a:ext cx="50292" cy="960120"/>
          </a:xfrm>
          <a:prstGeom prst="rect">
            <a:avLst/>
          </a:prstGeom>
          <a:solidFill>
            <a:srgbClr val="0B1F33"/>
          </a:solidFill>
          <a:ln>
            <a:solidFill>
              <a:srgbClr val="0B1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67745" y="4248627"/>
            <a:ext cx="384048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风险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7745" y="4623531"/>
            <a:ext cx="3607308" cy="51090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42536"/>
                </a:solidFill>
                <a:latin typeface="PingFang SC"/>
              </a:rPr>
              <a:t>仅压低 Rp / Rwp 可能吸收错误峰归属，得到不可解释甚至非物理解。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C12EBE2-37D3-E89F-6D54-C0C40A754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514" y="1427154"/>
            <a:ext cx="4510661" cy="3883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530352" y="6492240"/>
            <a:ext cx="98755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0">
                <a:solidFill>
                  <a:srgbClr val="566B79"/>
                </a:solidFill>
                <a:latin typeface="PingFang SC"/>
              </a:rPr>
              <a:t>参考文献：Cao, B. et al. AI-Driven Structure Refinement of X-ray Diffraction. arXiv:2602.16372, 2026.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12297" y="5596212"/>
            <a:ext cx="4114800" cy="566928"/>
          </a:xfrm>
          <a:prstGeom prst="roundRect">
            <a:avLst>
              <a:gd name="adj" fmla="val 8000"/>
            </a:avLst>
          </a:prstGeom>
          <a:solidFill>
            <a:srgbClr val="EBF6FD"/>
          </a:solidFill>
          <a:ln>
            <a:solidFill>
              <a:srgbClr val="CB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27181" y="5714170"/>
            <a:ext cx="3749039" cy="29260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 dirty="0" err="1">
                <a:solidFill>
                  <a:srgbClr val="F2994A"/>
                </a:solidFill>
                <a:latin typeface="PingFang SC"/>
              </a:rPr>
              <a:t>关键</a:t>
            </a:r>
            <a:r>
              <a:rPr sz="1120" b="1" dirty="0">
                <a:solidFill>
                  <a:srgbClr val="F2994A"/>
                </a:solidFill>
                <a:latin typeface="PingFang SC"/>
              </a:rPr>
              <a:t> </a:t>
            </a:r>
            <a:r>
              <a:rPr sz="1120" b="1" dirty="0" err="1">
                <a:solidFill>
                  <a:srgbClr val="F2994A"/>
                </a:solidFill>
                <a:latin typeface="PingFang SC"/>
              </a:rPr>
              <a:t>GAP：低残差拟合</a:t>
            </a:r>
            <a:r>
              <a:rPr sz="1120" b="1" dirty="0">
                <a:solidFill>
                  <a:srgbClr val="F2994A"/>
                </a:solidFill>
                <a:latin typeface="PingFang SC"/>
              </a:rPr>
              <a:t> ≠ </a:t>
            </a:r>
            <a:r>
              <a:rPr sz="1120" b="1" dirty="0" err="1">
                <a:solidFill>
                  <a:srgbClr val="F2994A"/>
                </a:solidFill>
                <a:latin typeface="PingFang SC"/>
              </a:rPr>
              <a:t>可解释峰贡献；需要</a:t>
            </a:r>
            <a:r>
              <a:rPr sz="1120" b="1" dirty="0">
                <a:solidFill>
                  <a:srgbClr val="F2994A"/>
                </a:solidFill>
                <a:latin typeface="PingFang SC"/>
              </a:rPr>
              <a:t> Bragg </a:t>
            </a:r>
            <a:r>
              <a:rPr sz="1120" b="1" dirty="0" err="1">
                <a:solidFill>
                  <a:srgbClr val="F2994A"/>
                </a:solidFill>
                <a:latin typeface="PingFang SC"/>
              </a:rPr>
              <a:t>反射、峰形先验与非负强度共同锚定</a:t>
            </a:r>
            <a:r>
              <a:rPr sz="1120" b="1" dirty="0">
                <a:solidFill>
                  <a:srgbClr val="F2994A"/>
                </a:solidFill>
                <a:latin typeface="PingFang SC"/>
              </a:rPr>
              <a:t>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900" b="1" i="0">
                <a:solidFill>
                  <a:srgbClr val="2F80ED"/>
                </a:solidFill>
                <a:latin typeface="Aptos Display"/>
              </a:rPr>
              <a:t>CAPABILITY III / WPEM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3396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2700" b="1" i="0" dirty="0" err="1">
                <a:solidFill>
                  <a:srgbClr val="142536"/>
                </a:solidFill>
                <a:latin typeface="PingFang SC"/>
              </a:rPr>
              <a:t>在严重重叠下恢复可解释的相贡献</a:t>
            </a:r>
            <a:endParaRPr sz="2700" b="1" i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9875520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730" b="0" i="0">
                <a:solidFill>
                  <a:srgbClr val="566B79"/>
                </a:solidFill>
                <a:latin typeface="PingFang SC"/>
              </a:rPr>
              <a:t>参考：Cao et al., AI-Driven Structure Refinement of X-ray Diffraction, arXiv:2602.16372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/>
            <a:r>
              <a:rPr sz="800" b="1" i="0">
                <a:solidFill>
                  <a:srgbClr val="566B79"/>
                </a:solidFill>
                <a:latin typeface="PingFang SC"/>
              </a:rPr>
              <a:t>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252728"/>
            <a:ext cx="6656832" cy="453542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compar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90" y="1386910"/>
            <a:ext cx="6358452" cy="43251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45552" y="1572768"/>
            <a:ext cx="2103120" cy="34747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2400" b="1" i="0">
                <a:solidFill>
                  <a:srgbClr val="F2994A"/>
                </a:solidFill>
                <a:latin typeface="Aptos Display"/>
              </a:rPr>
              <a:t>3.023%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45552" y="1956816"/>
            <a:ext cx="2194560" cy="20116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019" b="0" i="0">
                <a:solidFill>
                  <a:srgbClr val="566B79"/>
                </a:solidFill>
                <a:latin typeface="PingFang SC"/>
              </a:rPr>
              <a:t>PbSO₄ Rp（WPEM）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46920" y="1572768"/>
            <a:ext cx="2103120" cy="34747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2400" b="1" i="0">
                <a:solidFill>
                  <a:srgbClr val="2F80ED"/>
                </a:solidFill>
                <a:latin typeface="Aptos Display"/>
              </a:rPr>
              <a:t>7.124%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46920" y="1956816"/>
            <a:ext cx="2194560" cy="20116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019" b="0" i="0">
                <a:solidFill>
                  <a:srgbClr val="566B79"/>
                </a:solidFill>
                <a:latin typeface="PingFang SC"/>
              </a:rPr>
              <a:t>PbSO₄ Rwp（WPEM）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45552" y="2682501"/>
            <a:ext cx="3044952" cy="73404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550" b="0" i="0" dirty="0" err="1">
                <a:solidFill>
                  <a:srgbClr val="142536"/>
                </a:solidFill>
                <a:latin typeface="PingFang SC"/>
              </a:rPr>
              <a:t>图中呈现不同体系的残差、分解和质量分数。重点是：让每一部分强度贡献都能被定位与检查</a:t>
            </a:r>
            <a:r>
              <a:rPr sz="1550" b="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45552" y="3953141"/>
            <a:ext cx="333756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F2994A"/>
                </a:solidFill>
                <a:latin typeface="PingFang SC"/>
              </a:rPr>
              <a:t>从拟合指标到科学结论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18120" y="4318901"/>
            <a:ext cx="3401568" cy="402336"/>
          </a:xfrm>
          <a:prstGeom prst="roundRect">
            <a:avLst>
              <a:gd name="adj" fmla="val 6000"/>
            </a:avLst>
          </a:prstGeom>
          <a:solidFill>
            <a:srgbClr val="F4F8F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73568" y="4382909"/>
            <a:ext cx="1024128" cy="14630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0" b="1">
                <a:solidFill>
                  <a:srgbClr val="2F80ED"/>
                </a:solidFill>
                <a:latin typeface="PingFang SC"/>
              </a:rPr>
              <a:t>全谱一致性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9408" y="4369193"/>
            <a:ext cx="2066543" cy="2468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142536"/>
                </a:solidFill>
                <a:latin typeface="PingFang SC"/>
              </a:rPr>
              <a:t>Rp / Rwp 衡量计算谱与实验谱的整体偏差，但不能单独代表结构正确性。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18120" y="4803533"/>
            <a:ext cx="3401568" cy="402336"/>
          </a:xfrm>
          <a:prstGeom prst="roundRect">
            <a:avLst>
              <a:gd name="adj" fmla="val 6000"/>
            </a:avLst>
          </a:prstGeom>
          <a:solidFill>
            <a:srgbClr val="F4F8F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973568" y="4867541"/>
            <a:ext cx="1024128" cy="14630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0" b="1">
                <a:solidFill>
                  <a:srgbClr val="F2994A"/>
                </a:solidFill>
                <a:latin typeface="PingFang SC"/>
              </a:rPr>
              <a:t>峰贡献归因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9408" y="4853825"/>
            <a:ext cx="2066543" cy="2468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142536"/>
                </a:solidFill>
                <a:latin typeface="PingFang SC"/>
              </a:rPr>
              <a:t>重叠峰的强度需要被分配到具体相与反射，才能检查“为什么拟合得好”。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818120" y="5288165"/>
            <a:ext cx="3401568" cy="402336"/>
          </a:xfrm>
          <a:prstGeom prst="roundRect">
            <a:avLst>
              <a:gd name="adj" fmla="val 6000"/>
            </a:avLst>
          </a:prstGeom>
          <a:solidFill>
            <a:srgbClr val="F4F8F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973568" y="5352173"/>
            <a:ext cx="1024128" cy="14630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0" b="1">
                <a:solidFill>
                  <a:srgbClr val="2F80ED"/>
                </a:solidFill>
                <a:latin typeface="PingFang SC"/>
              </a:rPr>
              <a:t>可复核定量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79408" y="5338457"/>
            <a:ext cx="2066543" cy="2468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142536"/>
                </a:solidFill>
                <a:latin typeface="PingFang SC"/>
              </a:rPr>
              <a:t>同时报告残差位置、相贡献与质量分数，使结果可定位、可验证、可比较。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8" y="6044184"/>
            <a:ext cx="9784080" cy="20116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30" b="1">
                <a:solidFill>
                  <a:srgbClr val="F2994A"/>
                </a:solidFill>
                <a:latin typeface="PingFang SC"/>
              </a:rPr>
              <a:t>关键判断：低残差是必要条件；可解释的峰贡献，才是材料结论可信的充分证据。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CAPABILITY III / REFINEMENT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强重叠为何困难：传统最小二乘在拥挤谱区容易失稳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78890" y="1701693"/>
            <a:ext cx="5038344" cy="3658527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residual_mismat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480" y="1850478"/>
            <a:ext cx="4608550" cy="343319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06322" y="5578754"/>
            <a:ext cx="4983480" cy="15544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1">
                <a:solidFill>
                  <a:srgbClr val="142536"/>
                </a:solidFill>
                <a:latin typeface="PingFang SC"/>
              </a:rPr>
              <a:t>XRDinspector research visual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11010" y="1729131"/>
            <a:ext cx="4507510" cy="9601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511010" y="1729131"/>
            <a:ext cx="50292" cy="96012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712178" y="1884579"/>
            <a:ext cx="384048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强度耦合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12178" y="2259483"/>
            <a:ext cx="3813048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i="0" dirty="0" err="1">
                <a:solidFill>
                  <a:srgbClr val="142536"/>
                </a:solidFill>
                <a:latin typeface="PingFang SC"/>
              </a:rPr>
              <a:t>多个峰共享同一局部观测强度</a:t>
            </a:r>
            <a:r>
              <a:rPr sz="160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11010" y="3036723"/>
            <a:ext cx="4507510" cy="9601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511010" y="3036723"/>
            <a:ext cx="50292" cy="96012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12178" y="3192171"/>
            <a:ext cx="384048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参数耦合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12178" y="3567075"/>
            <a:ext cx="3813048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i="0" dirty="0" err="1">
                <a:solidFill>
                  <a:srgbClr val="142536"/>
                </a:solidFill>
                <a:latin typeface="PingFang SC"/>
              </a:rPr>
              <a:t>中心、宽度、背景与相比例同时变化</a:t>
            </a:r>
            <a:r>
              <a:rPr sz="160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11009" y="4344315"/>
            <a:ext cx="4507511" cy="9601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511010" y="4344315"/>
            <a:ext cx="50292" cy="960120"/>
          </a:xfrm>
          <a:prstGeom prst="rect">
            <a:avLst/>
          </a:prstGeom>
          <a:solidFill>
            <a:srgbClr val="0B1F33"/>
          </a:solidFill>
          <a:ln>
            <a:solidFill>
              <a:srgbClr val="0B1F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12178" y="4499763"/>
            <a:ext cx="384048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风险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12178" y="4874667"/>
            <a:ext cx="4849368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i="0" dirty="0" err="1">
                <a:solidFill>
                  <a:srgbClr val="142536"/>
                </a:solidFill>
                <a:latin typeface="PingFang SC"/>
              </a:rPr>
              <a:t>只追求最小残差可能得到不可解释或非物理解</a:t>
            </a:r>
            <a:r>
              <a:rPr sz="160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0D29A-C076-576B-5D7D-62E424FE0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84048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REFINEMENT BRIDGE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69848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精修是什么：把结构候选转化为可验证的材料参数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30352" y="6492240"/>
            <a:ext cx="9875520" cy="164592"/>
          </a:xfrm>
          <a:prstGeom prst="rect">
            <a:avLst/>
          </a:prstGeom>
          <a:noFill/>
        </p:spPr>
        <p:txBody>
          <a:bodyPr wrap="non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66B79"/>
                </a:solidFill>
                <a:latin typeface="PingFang SC"/>
              </a:rPr>
              <a:t>参考文献：Cao, B. et al. AI-Driven Structure Refinement of X-ray Diffraction. arXiv:2602.16372, 2026.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0684" y="2080260"/>
            <a:ext cx="4855464" cy="28163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444" y="2156121"/>
            <a:ext cx="4703944" cy="2670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8116" y="4988052"/>
            <a:ext cx="4800600" cy="20116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66B79"/>
                </a:solidFill>
                <a:latin typeface="PingFang SC"/>
              </a:rPr>
              <a:t>EM–Bragg / WPEM 物理约束更新（Cao, B. et al., arXiv:2602.16372, 2026）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63286" y="1534329"/>
            <a:ext cx="4343400" cy="621792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27878" y="1726696"/>
            <a:ext cx="1225296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 i="0">
                <a:solidFill>
                  <a:srgbClr val="2F80ED"/>
                </a:solidFill>
                <a:latin typeface="PingFang SC"/>
              </a:rPr>
              <a:t>结构候选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36054" y="1735840"/>
            <a:ext cx="2487168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42536"/>
                </a:solidFill>
                <a:latin typeface="PingFang SC"/>
              </a:rPr>
              <a:t>反射与初始参数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4965" y="2137833"/>
            <a:ext cx="310896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2994A"/>
                </a:solidFill>
                <a:latin typeface="PingFang SC"/>
              </a:rPr>
              <a:t>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63286" y="2339001"/>
            <a:ext cx="4343400" cy="621792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27878" y="2531368"/>
            <a:ext cx="1225296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 i="0">
                <a:solidFill>
                  <a:srgbClr val="F2994A"/>
                </a:solidFill>
                <a:latin typeface="PingFang SC"/>
              </a:rPr>
              <a:t>全谱计算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36054" y="2540512"/>
            <a:ext cx="2487168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42536"/>
                </a:solidFill>
                <a:latin typeface="PingFang SC"/>
              </a:rPr>
              <a:t>峰位、强度与峰形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4965" y="2942505"/>
            <a:ext cx="310896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2994A"/>
                </a:solidFill>
                <a:latin typeface="PingFang SC"/>
              </a:rPr>
              <a:t>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63286" y="3143673"/>
            <a:ext cx="4343400" cy="621792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27878" y="3336040"/>
            <a:ext cx="1225296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 i="0">
                <a:solidFill>
                  <a:srgbClr val="2F80ED"/>
                </a:solidFill>
                <a:latin typeface="PingFang SC"/>
              </a:rPr>
              <a:t>优化 / 诊断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36054" y="3345184"/>
            <a:ext cx="2487168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42536"/>
                </a:solidFill>
                <a:latin typeface="PingFang SC"/>
              </a:rPr>
              <a:t>残差与物理约束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4965" y="3747177"/>
            <a:ext cx="310896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2994A"/>
                </a:solidFill>
                <a:latin typeface="PingFang SC"/>
              </a:rPr>
              <a:t>↓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63286" y="3948345"/>
            <a:ext cx="4343400" cy="621792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627878" y="4140712"/>
            <a:ext cx="1225296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 i="0">
                <a:solidFill>
                  <a:srgbClr val="F2994A"/>
                </a:solidFill>
                <a:latin typeface="PingFang SC"/>
              </a:rPr>
              <a:t>材料参数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36054" y="4149856"/>
            <a:ext cx="2487168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20" b="0" i="0">
                <a:solidFill>
                  <a:srgbClr val="142536"/>
                </a:solidFill>
                <a:latin typeface="PingFang SC"/>
              </a:rPr>
              <a:t>相比例、晶格、微结构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63286" y="4917609"/>
            <a:ext cx="4343400" cy="987552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889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63286" y="4917609"/>
            <a:ext cx="64008" cy="987552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664454" y="5082201"/>
            <a:ext cx="3931920" cy="20116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994A"/>
                </a:solidFill>
                <a:latin typeface="PingFang SC"/>
              </a:rPr>
              <a:t>为什么它重要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4454" y="5420529"/>
            <a:ext cx="3886200" cy="38404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42536"/>
                </a:solidFill>
                <a:latin typeface="PingFang SC"/>
              </a:rPr>
              <a:t>精修将结构候选转化为可验证参数：应变、尺寸、相比例与相变，都能获得定量、可复核的解释。</a:t>
            </a:r>
          </a:p>
        </p:txBody>
      </p:sp>
    </p:spTree>
    <p:extLst>
      <p:ext uri="{BB962C8B-B14F-4D97-AF65-F5344CB8AC3E}">
        <p14:creationId xmlns:p14="http://schemas.microsoft.com/office/powerpoint/2010/main" val="1406629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65760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LEARNING LOOP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78992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干将的持续学习：把专家反馈转化为下一次可调用的能力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7" y="1961388"/>
            <a:ext cx="2051913" cy="7315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1" y="2080260"/>
            <a:ext cx="1869033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任务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1" y="2354580"/>
            <a:ext cx="1869033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i="0" dirty="0" err="1">
                <a:solidFill>
                  <a:srgbClr val="142536"/>
                </a:solidFill>
                <a:latin typeface="PingFang SC"/>
              </a:rPr>
              <a:t>新样品</a:t>
            </a:r>
            <a:r>
              <a:rPr sz="1600" i="0" dirty="0">
                <a:solidFill>
                  <a:srgbClr val="142536"/>
                </a:solidFill>
                <a:latin typeface="PingFang SC"/>
              </a:rPr>
              <a:t> / </a:t>
            </a:r>
            <a:r>
              <a:rPr sz="1600" i="0" dirty="0" err="1">
                <a:solidFill>
                  <a:srgbClr val="142536"/>
                </a:solidFill>
                <a:latin typeface="PingFang SC"/>
              </a:rPr>
              <a:t>新问题</a:t>
            </a:r>
            <a:endParaRPr sz="1600" i="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28570" y="2189988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56586" y="1961388"/>
            <a:ext cx="2051913" cy="7315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957170" y="2080260"/>
            <a:ext cx="1869033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执行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57170" y="2354580"/>
            <a:ext cx="1869033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sz="1600" dirty="0" err="1">
                <a:solidFill>
                  <a:srgbClr val="142536"/>
                </a:solidFill>
                <a:latin typeface="PingFang SC"/>
              </a:rPr>
              <a:t>调用专业工具</a:t>
            </a:r>
            <a:endParaRPr sz="160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08500" y="2189988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36516" y="1961388"/>
            <a:ext cx="2051913" cy="7315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37100" y="2080260"/>
            <a:ext cx="1869033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复核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37100" y="2354580"/>
            <a:ext cx="1869033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sz="1600" dirty="0" err="1">
                <a:solidFill>
                  <a:srgbClr val="142536"/>
                </a:solidFill>
                <a:latin typeface="PingFang SC"/>
              </a:rPr>
              <a:t>专家确认或修正</a:t>
            </a:r>
            <a:endParaRPr sz="160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88429" y="2189988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16445" y="1961388"/>
            <a:ext cx="2051913" cy="7315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7029" y="2080260"/>
            <a:ext cx="1869033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沉淀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7029" y="2354580"/>
            <a:ext cx="1869033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sz="1600" dirty="0" err="1">
                <a:solidFill>
                  <a:srgbClr val="142536"/>
                </a:solidFill>
                <a:latin typeface="PingFang SC"/>
              </a:rPr>
              <a:t>证据与策略入库</a:t>
            </a:r>
            <a:endParaRPr sz="160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268359" y="2189988"/>
            <a:ext cx="128016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396375" y="1961388"/>
            <a:ext cx="2051913" cy="73152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496959" y="2080260"/>
            <a:ext cx="1869033" cy="1920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迁移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96959" y="2354580"/>
            <a:ext cx="1869033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sz="1600" dirty="0" err="1">
                <a:solidFill>
                  <a:srgbClr val="142536"/>
                </a:solidFill>
                <a:latin typeface="PingFang SC"/>
              </a:rPr>
              <a:t>服务下一</a:t>
            </a:r>
            <a:r>
              <a:rPr lang="en-CN" sz="1600" dirty="0">
                <a:solidFill>
                  <a:srgbClr val="142536"/>
                </a:solidFill>
                <a:latin typeface="PingFang SC"/>
              </a:rPr>
              <a:t>材料</a:t>
            </a:r>
            <a:endParaRPr sz="1600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92224" y="3534156"/>
            <a:ext cx="9875520" cy="23391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CN" sz="1400" b="0" i="0" dirty="0">
                <a:solidFill>
                  <a:srgbClr val="142536"/>
                </a:solidFill>
                <a:latin typeface="PingFang SC"/>
              </a:rPr>
              <a:t>表征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的表征智能体不应只“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回答问题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”，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还应在严格的证据与版本约束下学会更好地提出、验证与修正假设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1" y="4467270"/>
            <a:ext cx="4572000" cy="105156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188721" y="4467270"/>
            <a:ext cx="50292" cy="105156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389889" y="4622718"/>
            <a:ext cx="425196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可学什么？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89889" y="4997622"/>
            <a:ext cx="4224528" cy="4114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42536"/>
                </a:solidFill>
                <a:latin typeface="PingFang SC"/>
              </a:rPr>
              <a:t>候选排序、工具选择、异常模式、报告模板与复核策略。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36209" y="4467270"/>
            <a:ext cx="4572000" cy="105156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 w="7620"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236209" y="4467270"/>
            <a:ext cx="50292" cy="105156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437377" y="4622718"/>
            <a:ext cx="425196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不能丢什么？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37377" y="4997622"/>
            <a:ext cx="4224528" cy="4114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42536"/>
                </a:solidFill>
                <a:latin typeface="PingFang SC"/>
              </a:rPr>
              <a:t>原始数据、物理约束、版本记录与人类专家的最终判断。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CFF"/>
          </a:solidFill>
          <a:ln>
            <a:solidFill>
              <a:srgbClr val="FA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38328"/>
            <a:ext cx="384048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2F80ED"/>
                </a:solidFill>
                <a:latin typeface="PingFang SC"/>
              </a:rPr>
              <a:t>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30936"/>
            <a:ext cx="10698480" cy="42062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42536"/>
                </a:solidFill>
                <a:latin typeface="PingFang SC"/>
              </a:rPr>
              <a:t>干将：将表征算法组织为可验证的科学智能体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064" y="6419088"/>
            <a:ext cx="11155680" cy="10972"/>
          </a:xfrm>
          <a:prstGeom prst="rect">
            <a:avLst/>
          </a:prstGeom>
          <a:solidFill>
            <a:srgbClr val="D8E3EB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22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49071" y="1745268"/>
            <a:ext cx="3525543" cy="357530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8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68096" y="1481328"/>
            <a:ext cx="5327904" cy="82296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68096" y="1481328"/>
            <a:ext cx="64008" cy="82296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50976" y="1627632"/>
            <a:ext cx="4736592" cy="2103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物理数据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0976" y="1984248"/>
            <a:ext cx="4718304" cy="2646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i="0" dirty="0" err="1">
                <a:solidFill>
                  <a:srgbClr val="142536"/>
                </a:solidFill>
                <a:latin typeface="PingFang SC"/>
              </a:rPr>
              <a:t>SimXRD</a:t>
            </a:r>
            <a:r>
              <a:rPr sz="1600" i="0" dirty="0">
                <a:solidFill>
                  <a:srgbClr val="142536"/>
                </a:solidFill>
                <a:latin typeface="PingFang SC"/>
              </a:rPr>
              <a:t> </a:t>
            </a:r>
            <a:r>
              <a:rPr sz="1600" i="0" dirty="0" err="1">
                <a:solidFill>
                  <a:srgbClr val="142536"/>
                </a:solidFill>
                <a:latin typeface="PingFang SC"/>
              </a:rPr>
              <a:t>扩展结构覆盖，opXRD</a:t>
            </a:r>
            <a:r>
              <a:rPr sz="1600" i="0" dirty="0">
                <a:solidFill>
                  <a:srgbClr val="142536"/>
                </a:solidFill>
                <a:latin typeface="PingFang SC"/>
              </a:rPr>
              <a:t> </a:t>
            </a:r>
            <a:r>
              <a:rPr sz="1600" i="0" dirty="0" err="1">
                <a:solidFill>
                  <a:srgbClr val="142536"/>
                </a:solidFill>
                <a:latin typeface="PingFang SC"/>
              </a:rPr>
              <a:t>校准真实实验域</a:t>
            </a:r>
            <a:r>
              <a:rPr sz="160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8096" y="2578608"/>
            <a:ext cx="5327904" cy="82296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68096" y="2578608"/>
            <a:ext cx="64008" cy="82296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50976" y="2724912"/>
            <a:ext cx="4736592" cy="2103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结构推理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0976" y="3081528"/>
            <a:ext cx="5443730" cy="23391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XQueryer、XMatcher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与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XDecomposer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组织候选、匹配与多相分解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8096" y="3675887"/>
            <a:ext cx="5327904" cy="82296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68096" y="3675887"/>
            <a:ext cx="64008" cy="822960"/>
          </a:xfrm>
          <a:prstGeom prst="rect">
            <a:avLst/>
          </a:prstGeom>
          <a:solidFill>
            <a:srgbClr val="2F80ED"/>
          </a:solidFill>
          <a:ln>
            <a:solidFill>
              <a:srgbClr val="2F8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50976" y="3822191"/>
            <a:ext cx="4736592" cy="2103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物理精修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" y="4178806"/>
            <a:ext cx="5209030" cy="23391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WPEM、FullProf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与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 GSAS-II 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共同服务于全谱验证与参数解释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8096" y="4773168"/>
            <a:ext cx="5327902" cy="822960"/>
          </a:xfrm>
          <a:prstGeom prst="roundRect">
            <a:avLst>
              <a:gd name="adj" fmla="val 8000"/>
            </a:avLst>
          </a:prstGeom>
          <a:solidFill>
            <a:srgbClr val="F4F8FB"/>
          </a:solidFill>
          <a:ln>
            <a:solidFill>
              <a:srgbClr val="F4F8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68096" y="4773168"/>
            <a:ext cx="64008" cy="822960"/>
          </a:xfrm>
          <a:prstGeom prst="rect">
            <a:avLst/>
          </a:prstGeom>
          <a:solidFill>
            <a:srgbClr val="F2994A"/>
          </a:solidFill>
          <a:ln>
            <a:solidFill>
              <a:srgbClr val="F299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50976" y="4919472"/>
            <a:ext cx="4736592" cy="21031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42536"/>
                </a:solidFill>
                <a:latin typeface="PingFang SC"/>
              </a:rPr>
              <a:t>证据学习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0976" y="5276087"/>
            <a:ext cx="5209030" cy="23391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保留输入、工具路径、残差和专家反馈，让结论可复核、可积累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672" y="5870448"/>
            <a:ext cx="9601200" cy="24688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 dirty="0">
                <a:solidFill>
                  <a:srgbClr val="142536"/>
                </a:solidFill>
                <a:latin typeface="PingFang SC"/>
              </a:rPr>
              <a:t>干将的核心不是“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多一个模型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”，</a:t>
            </a:r>
            <a:r>
              <a:rPr sz="1400" b="0" i="0" dirty="0" err="1">
                <a:solidFill>
                  <a:srgbClr val="142536"/>
                </a:solidFill>
                <a:latin typeface="PingFang SC"/>
              </a:rPr>
              <a:t>而是让材料表征的每一次判断都更可信、更清楚、更可追溯</a:t>
            </a:r>
            <a:r>
              <a:rPr sz="1400" b="0" i="0" dirty="0">
                <a:solidFill>
                  <a:srgbClr val="142536"/>
                </a:solidFill>
                <a:latin typeface="PingFang SC"/>
              </a:rPr>
              <a:t>。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09712AD-FE7F-D345-868D-4B8845AB4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221" y="1775852"/>
            <a:ext cx="3020632" cy="346365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CFF"/>
          </a:solidFill>
          <a:ln>
            <a:solidFill>
              <a:srgbClr val="F8F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77CED"/>
          </a:solidFill>
          <a:ln>
            <a:solidFill>
              <a:srgbClr val="277C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845552" y="0"/>
            <a:ext cx="4343400" cy="6858000"/>
          </a:xfrm>
          <a:prstGeom prst="rect">
            <a:avLst/>
          </a:prstGeom>
          <a:solidFill>
            <a:srgbClr val="EBF6FD"/>
          </a:solidFill>
          <a:ln>
            <a:solidFill>
              <a:srgbClr val="EBF6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94944" y="1298448"/>
            <a:ext cx="786384" cy="91440"/>
          </a:xfrm>
          <a:prstGeom prst="roundRect">
            <a:avLst>
              <a:gd name="adj" fmla="val 8000"/>
            </a:avLst>
          </a:prstGeom>
          <a:solidFill>
            <a:srgbClr val="277CED"/>
          </a:solidFill>
          <a:ln>
            <a:solidFill>
              <a:srgbClr val="277C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94944" y="1871305"/>
            <a:ext cx="6035040" cy="66479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200" b="1" dirty="0" err="1">
                <a:solidFill>
                  <a:srgbClr val="0F375B"/>
                </a:solidFill>
                <a:latin typeface="PingFang SC"/>
              </a:rPr>
              <a:t>感谢</a:t>
            </a:r>
            <a:r>
              <a:rPr lang="en-CN" sz="4200" b="1" dirty="0">
                <a:solidFill>
                  <a:srgbClr val="0F375B"/>
                </a:solidFill>
                <a:latin typeface="PingFang SC"/>
              </a:rPr>
              <a:t>批评指正</a:t>
            </a:r>
            <a:endParaRPr sz="4200" b="1" dirty="0">
              <a:solidFill>
                <a:srgbClr val="0F375B"/>
              </a:solidFill>
              <a:latin typeface="PingFang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" y="2761488"/>
            <a:ext cx="6217920" cy="29260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566B79"/>
                </a:solidFill>
                <a:latin typeface="PingFang SC"/>
              </a:rPr>
              <a:t>欢迎交流：AI for Materials · XRD · 科学智能体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675887"/>
            <a:ext cx="5440680" cy="9144"/>
          </a:xfrm>
          <a:prstGeom prst="rect">
            <a:avLst/>
          </a:prstGeom>
          <a:solidFill>
            <a:srgbClr val="CBE0ED"/>
          </a:solidFill>
          <a:ln>
            <a:solidFill>
              <a:srgbClr val="CB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974762"/>
            <a:ext cx="4114800" cy="280077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dirty="0" err="1">
                <a:solidFill>
                  <a:srgbClr val="142536"/>
                </a:solidFill>
                <a:latin typeface="PingFang SC"/>
              </a:rPr>
              <a:t>曹斌</a:t>
            </a:r>
            <a:r>
              <a:rPr sz="1700" b="1" dirty="0">
                <a:solidFill>
                  <a:srgbClr val="142536"/>
                </a:solidFill>
                <a:latin typeface="PingFang SC"/>
              </a:rPr>
              <a:t>  |  </a:t>
            </a:r>
            <a:r>
              <a:rPr lang="en-CN" sz="1700" b="1" dirty="0">
                <a:solidFill>
                  <a:srgbClr val="142536"/>
                </a:solidFill>
                <a:latin typeface="PingFang SC"/>
              </a:rPr>
              <a:t>研究科学家</a:t>
            </a:r>
            <a:endParaRPr sz="1700" b="1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" y="4343400"/>
            <a:ext cx="5486400" cy="219456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dirty="0" err="1">
                <a:solidFill>
                  <a:srgbClr val="566B79"/>
                </a:solidFill>
                <a:latin typeface="PingFang SC"/>
              </a:rPr>
              <a:t>华为诺亚方舟实验室伦敦研究中心</a:t>
            </a:r>
            <a:endParaRPr sz="1300" b="0" dirty="0">
              <a:solidFill>
                <a:srgbClr val="566B79"/>
              </a:solidFill>
              <a:latin typeface="PingFang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4773168"/>
            <a:ext cx="3840480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77CED"/>
                </a:solidFill>
                <a:latin typeface="PingFang SC"/>
              </a:rPr>
              <a:t>bin-cao.github.io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45339" y="1923119"/>
            <a:ext cx="2331720" cy="2331720"/>
          </a:xfrm>
          <a:prstGeom prst="roundRect">
            <a:avLst>
              <a:gd name="adj" fmla="val 8000"/>
            </a:avLst>
          </a:prstGeom>
          <a:solidFill>
            <a:schemeClr val="bg1">
              <a:lumMod val="95000"/>
            </a:schemeClr>
          </a:solidFill>
          <a:ln>
            <a:solidFill>
              <a:srgbClr val="277C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8403336" y="4451795"/>
            <a:ext cx="3291840" cy="618631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dirty="0" err="1">
                <a:solidFill>
                  <a:srgbClr val="142536"/>
                </a:solidFill>
                <a:latin typeface="PingFang SC"/>
              </a:rPr>
              <a:t>可验证的科学智能体</a:t>
            </a:r>
            <a:endParaRPr lang="en-US" sz="1300" b="1" dirty="0">
              <a:solidFill>
                <a:srgbClr val="142536"/>
              </a:solidFill>
              <a:latin typeface="PingFang SC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CN" sz="1300" b="1" dirty="0">
              <a:solidFill>
                <a:srgbClr val="142536"/>
              </a:solidFill>
              <a:latin typeface="PingFang SC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300" b="1" dirty="0">
                <a:solidFill>
                  <a:srgbClr val="142536"/>
                </a:solidFill>
                <a:latin typeface="PingFang SC"/>
              </a:rPr>
              <a:t>https://</a:t>
            </a:r>
            <a:r>
              <a:rPr lang="en-US" sz="1300" b="1" dirty="0" err="1">
                <a:solidFill>
                  <a:srgbClr val="142536"/>
                </a:solidFill>
                <a:latin typeface="PingFang SC"/>
              </a:rPr>
              <a:t>deltaganjiang.github.io</a:t>
            </a:r>
            <a:r>
              <a:rPr lang="en-US" sz="1300" b="1" dirty="0">
                <a:solidFill>
                  <a:srgbClr val="142536"/>
                </a:solidFill>
                <a:latin typeface="PingFang SC"/>
              </a:rPr>
              <a:t>/homepage/</a:t>
            </a:r>
            <a:endParaRPr sz="1300" b="1" dirty="0">
              <a:solidFill>
                <a:srgbClr val="142536"/>
              </a:solidFill>
              <a:latin typeface="PingFang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018520" y="6473952"/>
            <a:ext cx="548640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800" b="1">
                <a:solidFill>
                  <a:srgbClr val="566B79"/>
                </a:solidFill>
                <a:latin typeface="PingFang SC"/>
              </a:rPr>
              <a:t>26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089177A-FEBC-C49B-A323-ADFFA1393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6082" y="2124389"/>
            <a:ext cx="1886349" cy="18863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1138</Words>
  <Application>Microsoft Macintosh PowerPoint</Application>
  <PresentationFormat>Widescreen</PresentationFormat>
  <Paragraphs>292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PingFang SC</vt:lpstr>
      <vt:lpstr>Aptos</vt:lpstr>
      <vt:lpstr>Aptos Display</vt:lpstr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Bin CAO</cp:lastModifiedBy>
  <cp:revision>26</cp:revision>
  <dcterms:created xsi:type="dcterms:W3CDTF">2013-01-27T09:14:16Z</dcterms:created>
  <dcterms:modified xsi:type="dcterms:W3CDTF">2026-09-16T02:49:51Z</dcterms:modified>
  <cp:category/>
</cp:coreProperties>
</file>